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0"/>
  </p:notesMasterIdLst>
  <p:handoutMasterIdLst>
    <p:handoutMasterId r:id="rId171"/>
  </p:handoutMasterIdLst>
  <p:sldIdLst>
    <p:sldId id="897" r:id="rId2"/>
    <p:sldId id="1238" r:id="rId3"/>
    <p:sldId id="1239" r:id="rId4"/>
    <p:sldId id="1003" r:id="rId5"/>
    <p:sldId id="991" r:id="rId6"/>
    <p:sldId id="992" r:id="rId7"/>
    <p:sldId id="1013" r:id="rId8"/>
    <p:sldId id="1109" r:id="rId9"/>
    <p:sldId id="1110" r:id="rId10"/>
    <p:sldId id="1111" r:id="rId11"/>
    <p:sldId id="1116" r:id="rId12"/>
    <p:sldId id="1112" r:id="rId13"/>
    <p:sldId id="1114" r:id="rId14"/>
    <p:sldId id="1113" r:id="rId15"/>
    <p:sldId id="1115" r:id="rId16"/>
    <p:sldId id="1117" r:id="rId17"/>
    <p:sldId id="1118" r:id="rId18"/>
    <p:sldId id="1119" r:id="rId19"/>
    <p:sldId id="1068" r:id="rId20"/>
    <p:sldId id="1070" r:id="rId21"/>
    <p:sldId id="1071" r:id="rId22"/>
    <p:sldId id="1069" r:id="rId23"/>
    <p:sldId id="1072" r:id="rId24"/>
    <p:sldId id="1127" r:id="rId25"/>
    <p:sldId id="1236" r:id="rId26"/>
    <p:sldId id="1235" r:id="rId27"/>
    <p:sldId id="1248" r:id="rId28"/>
    <p:sldId id="1249" r:id="rId29"/>
    <p:sldId id="1128" r:id="rId30"/>
    <p:sldId id="1130" r:id="rId31"/>
    <p:sldId id="1240" r:id="rId32"/>
    <p:sldId id="1131" r:id="rId33"/>
    <p:sldId id="1132" r:id="rId34"/>
    <p:sldId id="1135" r:id="rId35"/>
    <p:sldId id="1136" r:id="rId36"/>
    <p:sldId id="1142" r:id="rId37"/>
    <p:sldId id="1143" r:id="rId38"/>
    <p:sldId id="1144" r:id="rId39"/>
    <p:sldId id="1145" r:id="rId40"/>
    <p:sldId id="1146" r:id="rId41"/>
    <p:sldId id="1138" r:id="rId42"/>
    <p:sldId id="1137" r:id="rId43"/>
    <p:sldId id="1139" r:id="rId44"/>
    <p:sldId id="1140" r:id="rId45"/>
    <p:sldId id="1141" r:id="rId46"/>
    <p:sldId id="1147" r:id="rId47"/>
    <p:sldId id="1148" r:id="rId48"/>
    <p:sldId id="1149" r:id="rId49"/>
    <p:sldId id="1150" r:id="rId50"/>
    <p:sldId id="1154" r:id="rId51"/>
    <p:sldId id="1151" r:id="rId52"/>
    <p:sldId id="1234" r:id="rId53"/>
    <p:sldId id="1153" r:id="rId54"/>
    <p:sldId id="1155" r:id="rId55"/>
    <p:sldId id="1156" r:id="rId56"/>
    <p:sldId id="1174" r:id="rId57"/>
    <p:sldId id="1158" r:id="rId58"/>
    <p:sldId id="1157" r:id="rId59"/>
    <p:sldId id="1159" r:id="rId60"/>
    <p:sldId id="1169" r:id="rId61"/>
    <p:sldId id="1168" r:id="rId62"/>
    <p:sldId id="1166" r:id="rId63"/>
    <p:sldId id="1163" r:id="rId64"/>
    <p:sldId id="1164" r:id="rId65"/>
    <p:sldId id="1165" r:id="rId66"/>
    <p:sldId id="1232" r:id="rId67"/>
    <p:sldId id="1233" r:id="rId68"/>
    <p:sldId id="1170" r:id="rId69"/>
    <p:sldId id="1162" r:id="rId70"/>
    <p:sldId id="1173" r:id="rId71"/>
    <p:sldId id="1171" r:id="rId72"/>
    <p:sldId id="1241" r:id="rId73"/>
    <p:sldId id="1230" r:id="rId74"/>
    <p:sldId id="1231" r:id="rId75"/>
    <p:sldId id="1227" r:id="rId76"/>
    <p:sldId id="1276" r:id="rId77"/>
    <p:sldId id="1260" r:id="rId78"/>
    <p:sldId id="1261" r:id="rId79"/>
    <p:sldId id="1262" r:id="rId80"/>
    <p:sldId id="1263" r:id="rId81"/>
    <p:sldId id="1264" r:id="rId82"/>
    <p:sldId id="1265" r:id="rId83"/>
    <p:sldId id="1266" r:id="rId84"/>
    <p:sldId id="1267" r:id="rId85"/>
    <p:sldId id="1268" r:id="rId86"/>
    <p:sldId id="1269" r:id="rId87"/>
    <p:sldId id="1270" r:id="rId88"/>
    <p:sldId id="1271" r:id="rId89"/>
    <p:sldId id="1272" r:id="rId90"/>
    <p:sldId id="1273" r:id="rId91"/>
    <p:sldId id="1274" r:id="rId92"/>
    <p:sldId id="1275" r:id="rId93"/>
    <p:sldId id="1277" r:id="rId94"/>
    <p:sldId id="1178" r:id="rId95"/>
    <p:sldId id="1180" r:id="rId96"/>
    <p:sldId id="1176" r:id="rId97"/>
    <p:sldId id="1177" r:id="rId98"/>
    <p:sldId id="1175" r:id="rId99"/>
    <p:sldId id="1181" r:id="rId100"/>
    <p:sldId id="1182" r:id="rId101"/>
    <p:sldId id="1186" r:id="rId102"/>
    <p:sldId id="1184" r:id="rId103"/>
    <p:sldId id="1185" r:id="rId104"/>
    <p:sldId id="1187" r:id="rId105"/>
    <p:sldId id="1183" r:id="rId106"/>
    <p:sldId id="1250" r:id="rId107"/>
    <p:sldId id="1251" r:id="rId108"/>
    <p:sldId id="1196" r:id="rId109"/>
    <p:sldId id="1252" r:id="rId110"/>
    <p:sldId id="1197" r:id="rId111"/>
    <p:sldId id="1205" r:id="rId112"/>
    <p:sldId id="1201" r:id="rId113"/>
    <p:sldId id="1202" r:id="rId114"/>
    <p:sldId id="1203" r:id="rId115"/>
    <p:sldId id="1199" r:id="rId116"/>
    <p:sldId id="1200" r:id="rId117"/>
    <p:sldId id="1206" r:id="rId118"/>
    <p:sldId id="1198" r:id="rId119"/>
    <p:sldId id="1207" r:id="rId120"/>
    <p:sldId id="1208" r:id="rId121"/>
    <p:sldId id="1209" r:id="rId122"/>
    <p:sldId id="1210" r:id="rId123"/>
    <p:sldId id="1211" r:id="rId124"/>
    <p:sldId id="1212" r:id="rId125"/>
    <p:sldId id="1213" r:id="rId126"/>
    <p:sldId id="1214" r:id="rId127"/>
    <p:sldId id="1216" r:id="rId128"/>
    <p:sldId id="1217" r:id="rId129"/>
    <p:sldId id="1218" r:id="rId130"/>
    <p:sldId id="1219" r:id="rId131"/>
    <p:sldId id="1220" r:id="rId132"/>
    <p:sldId id="1215" r:id="rId133"/>
    <p:sldId id="1221" r:id="rId134"/>
    <p:sldId id="1222" r:id="rId135"/>
    <p:sldId id="1223" r:id="rId136"/>
    <p:sldId id="1224" r:id="rId137"/>
    <p:sldId id="1225" r:id="rId138"/>
    <p:sldId id="1228" r:id="rId139"/>
    <p:sldId id="1229" r:id="rId140"/>
    <p:sldId id="1285" r:id="rId141"/>
    <p:sldId id="1286" r:id="rId142"/>
    <p:sldId id="1226" r:id="rId143"/>
    <p:sldId id="1244" r:id="rId144"/>
    <p:sldId id="1245" r:id="rId145"/>
    <p:sldId id="1246" r:id="rId146"/>
    <p:sldId id="1243" r:id="rId147"/>
    <p:sldId id="1242" r:id="rId148"/>
    <p:sldId id="1278" r:id="rId149"/>
    <p:sldId id="1247" r:id="rId150"/>
    <p:sldId id="1279" r:id="rId151"/>
    <p:sldId id="1281" r:id="rId152"/>
    <p:sldId id="1282" r:id="rId153"/>
    <p:sldId id="1283" r:id="rId154"/>
    <p:sldId id="1280" r:id="rId155"/>
    <p:sldId id="1290" r:id="rId156"/>
    <p:sldId id="1284" r:id="rId157"/>
    <p:sldId id="1287" r:id="rId158"/>
    <p:sldId id="1288" r:id="rId159"/>
    <p:sldId id="1289" r:id="rId160"/>
    <p:sldId id="1188" r:id="rId161"/>
    <p:sldId id="1189" r:id="rId162"/>
    <p:sldId id="1237" r:id="rId163"/>
    <p:sldId id="1259" r:id="rId164"/>
    <p:sldId id="1254" r:id="rId165"/>
    <p:sldId id="1255" r:id="rId166"/>
    <p:sldId id="1256" r:id="rId167"/>
    <p:sldId id="1257" r:id="rId168"/>
    <p:sldId id="1258" r:id="rId169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A97"/>
    <a:srgbClr val="7C7D7D"/>
    <a:srgbClr val="C99639"/>
    <a:srgbClr val="E5DAB9"/>
    <a:srgbClr val="DDDDDD"/>
    <a:srgbClr val="F8F8F8"/>
    <a:srgbClr val="FF9999"/>
    <a:srgbClr val="8C1515"/>
    <a:srgbClr val="FFFFC0"/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287" autoAdjust="0"/>
    <p:restoredTop sz="99321" autoAdjust="0"/>
  </p:normalViewPr>
  <p:slideViewPr>
    <p:cSldViewPr snapToGrid="0">
      <p:cViewPr>
        <p:scale>
          <a:sx n="116" d="100"/>
          <a:sy n="116" d="100"/>
        </p:scale>
        <p:origin x="-60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"/>
    </p:cViewPr>
  </p:sorterViewPr>
  <p:notesViewPr>
    <p:cSldViewPr snapToGrid="0">
      <p:cViewPr varScale="1">
        <p:scale>
          <a:sx n="109" d="100"/>
          <a:sy n="109" d="100"/>
        </p:scale>
        <p:origin x="-274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notesMaster" Target="notesMasters/notesMaster1.xml"/><Relationship Id="rId171" Type="http://schemas.openxmlformats.org/officeDocument/2006/relationships/handoutMaster" Target="handoutMasters/handoutMaster1.xml"/><Relationship Id="rId172" Type="http://schemas.openxmlformats.org/officeDocument/2006/relationships/printerSettings" Target="printerSettings/printerSettings1.bin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presProps" Target="presProps.xml"/><Relationship Id="rId174" Type="http://schemas.openxmlformats.org/officeDocument/2006/relationships/viewProps" Target="viewProps.xml"/><Relationship Id="rId175" Type="http://schemas.openxmlformats.org/officeDocument/2006/relationships/theme" Target="theme/theme1.xml"/><Relationship Id="rId176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9AA2A6CA-32FC-EB4F-BED2-73160ADBC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CA606651-119F-5E42-B5D9-A1AD4444A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22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23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24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77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78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79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80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81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82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83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84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85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86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87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88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89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90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91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BE1D7-1F06-D645-9652-1DAC783AA446}" type="slidenum">
              <a:rPr lang="en-US"/>
              <a:pPr/>
              <a:t>92</a:t>
            </a:fld>
            <a:endParaRPr lang="en-US"/>
          </a:p>
        </p:txBody>
      </p:sp>
      <p:sp>
        <p:nvSpPr>
          <p:cNvPr id="840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99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100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101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102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103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104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105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3373A6-EF61-DB41-B980-E70594B37B8B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F6DEFA-23C1-5E45-859C-3EE772632591}" type="slidenum">
              <a:rPr lang="en-US"/>
              <a:pPr>
                <a:defRPr/>
              </a:pPr>
              <a:t>113</a:t>
            </a:fld>
            <a:endParaRPr lang="en-US"/>
          </a:p>
        </p:txBody>
      </p:sp>
      <p:sp>
        <p:nvSpPr>
          <p:cNvPr id="2457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57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25876D-6066-0D4F-B661-F8E683841C27}" type="slidenum">
              <a:rPr lang="en-US"/>
              <a:pPr>
                <a:defRPr/>
              </a:pPr>
              <a:t>114</a:t>
            </a:fld>
            <a:endParaRPr lang="en-US"/>
          </a:p>
        </p:txBody>
      </p:sp>
      <p:sp>
        <p:nvSpPr>
          <p:cNvPr id="2467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67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3B05EF-7E63-034B-9130-76C63957FAE1}" type="slidenum">
              <a:rPr lang="en-US"/>
              <a:pPr>
                <a:defRPr/>
              </a:pPr>
              <a:t>116</a:t>
            </a:fld>
            <a:endParaRPr lang="en-US"/>
          </a:p>
        </p:txBody>
      </p:sp>
      <p:sp>
        <p:nvSpPr>
          <p:cNvPr id="2570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570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15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40000"/>
              <a:lumOff val="60000"/>
            </a:schemeClr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Calibri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800">
                <a:latin typeface="Calibri" charset="0"/>
                <a:cs typeface="+mn-cs"/>
              </a:rPr>
              <a:t>This document is copyright (C) Stanford Computer Science and Marty Stepp, licensed under Creative Commons Attribution 2.5 License.  All rights reserved.</a:t>
            </a:r>
            <a:br>
              <a:rPr lang="en-US" sz="800">
                <a:latin typeface="Calibri" charset="0"/>
                <a:cs typeface="+mn-cs"/>
              </a:rPr>
            </a:br>
            <a:r>
              <a:rPr lang="en-US" sz="800">
                <a:latin typeface="Calibri" charset="0"/>
                <a:cs typeface="+mn-cs"/>
              </a:rPr>
              <a:t>Based on slides created by Keith Schwarz, Julie Zelenski, Jerry Cain, Eric Roberts, Mehran Sahami, Stuart Reges, Cynthia Lee,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en-US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7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99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41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4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41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41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4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9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9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00"/>
              </a:spcBef>
              <a:defRPr/>
            </a:pPr>
            <a:fld id="{E9486CB7-6068-D145-A421-ED1EEB2B1B44}" type="slidenum">
              <a:rPr lang="en-US" sz="1200" smtClean="0">
                <a:solidFill>
                  <a:srgbClr val="424242"/>
                </a:solidFill>
                <a:latin typeface="Verdana" charset="0"/>
              </a:rPr>
              <a:pPr eaLnBrk="1" hangingPunct="1">
                <a:spcBef>
                  <a:spcPts val="500"/>
                </a:spcBef>
                <a:defRPr/>
              </a:pPr>
              <a:t>‹#›</a:t>
            </a:fld>
            <a:endParaRPr lang="en-US" sz="1800" smtClean="0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60000"/>
              <a:lumOff val="40000"/>
            </a:schemeClr>
          </a:solidFill>
          <a:ln w="9398">
            <a:noFill/>
            <a:miter lim="800000"/>
            <a:headEnd/>
            <a:tailEnd/>
          </a:ln>
          <a:effectLst/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Tahoma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446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4018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8590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3162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0.wdp"/><Relationship Id="rId5" Type="http://schemas.microsoft.com/office/2007/relationships/hdphoto" Target="../media/hdphoto16.wdp"/><Relationship Id="rId6" Type="http://schemas.microsoft.com/office/2007/relationships/hdphoto" Target="../media/hdphoto17.wdp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8.wdp"/><Relationship Id="rId5" Type="http://schemas.microsoft.com/office/2007/relationships/hdphoto" Target="../media/hdphoto19.wdp"/><Relationship Id="rId6" Type="http://schemas.microsoft.com/office/2007/relationships/hdphoto" Target="../media/hdphoto3.wdp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5.wdp"/><Relationship Id="rId5" Type="http://schemas.microsoft.com/office/2007/relationships/hdphoto" Target="../media/hdphoto20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36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36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1.wdp"/><Relationship Id="rId5" Type="http://schemas.microsoft.com/office/2007/relationships/hdphoto" Target="../media/hdphoto22.wdp"/><Relationship Id="rId6" Type="http://schemas.microsoft.com/office/2007/relationships/hdphoto" Target="../media/hdphoto4.wdp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3.wdp"/><Relationship Id="rId5" Type="http://schemas.microsoft.com/office/2007/relationships/hdphoto" Target="../media/hdphoto24.wdp"/><Relationship Id="rId6" Type="http://schemas.microsoft.com/office/2007/relationships/hdphoto" Target="../media/hdphoto13.wdp"/><Relationship Id="rId7" Type="http://schemas.openxmlformats.org/officeDocument/2006/relationships/image" Target="../media/image8.png"/><Relationship Id="rId8" Type="http://schemas.microsoft.com/office/2007/relationships/hdphoto" Target="../media/hdphoto25.wdp"/><Relationship Id="rId9" Type="http://schemas.openxmlformats.org/officeDocument/2006/relationships/image" Target="../media/image9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3.wdp"/><Relationship Id="rId5" Type="http://schemas.microsoft.com/office/2007/relationships/hdphoto" Target="../media/hdphoto26.wdp"/><Relationship Id="rId6" Type="http://schemas.openxmlformats.org/officeDocument/2006/relationships/image" Target="../media/image8.png"/><Relationship Id="rId7" Type="http://schemas.microsoft.com/office/2007/relationships/hdphoto" Target="../media/hdphoto22.wdp"/><Relationship Id="rId8" Type="http://schemas.openxmlformats.org/officeDocument/2006/relationships/image" Target="../media/image9.png"/><Relationship Id="rId9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7.wdp"/><Relationship Id="rId5" Type="http://schemas.microsoft.com/office/2007/relationships/hdphoto" Target="../media/hdphoto13.wdp"/><Relationship Id="rId6" Type="http://schemas.openxmlformats.org/officeDocument/2006/relationships/image" Target="../media/image8.png"/><Relationship Id="rId7" Type="http://schemas.microsoft.com/office/2007/relationships/hdphoto" Target="../media/hdphoto11.wdp"/><Relationship Id="rId8" Type="http://schemas.openxmlformats.org/officeDocument/2006/relationships/image" Target="../media/image9.png"/><Relationship Id="rId9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5.wdp"/><Relationship Id="rId5" Type="http://schemas.microsoft.com/office/2007/relationships/hdphoto" Target="../media/hdphoto20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5.wdp"/><Relationship Id="rId5" Type="http://schemas.microsoft.com/office/2007/relationships/hdphoto" Target="../media/hdphoto20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9.wdp"/><Relationship Id="rId5" Type="http://schemas.microsoft.com/office/2007/relationships/hdphoto" Target="../media/hdphoto10.wdp"/><Relationship Id="rId6" Type="http://schemas.microsoft.com/office/2007/relationships/hdphoto" Target="../media/hdphoto11.wdp"/><Relationship Id="rId7" Type="http://schemas.openxmlformats.org/officeDocument/2006/relationships/image" Target="../media/image8.png"/><Relationship Id="rId8" Type="http://schemas.microsoft.com/office/2007/relationships/hdphoto" Target="../media/hdphoto12.wdp"/><Relationship Id="rId9" Type="http://schemas.openxmlformats.org/officeDocument/2006/relationships/image" Target="../media/image9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0.wdp"/><Relationship Id="rId5" Type="http://schemas.microsoft.com/office/2007/relationships/hdphoto" Target="../media/hdphoto11.wdp"/><Relationship Id="rId6" Type="http://schemas.microsoft.com/office/2007/relationships/hdphoto" Target="../media/hdphoto13.wdp"/><Relationship Id="rId7" Type="http://schemas.openxmlformats.org/officeDocument/2006/relationships/image" Target="../media/image8.png"/><Relationship Id="rId8" Type="http://schemas.microsoft.com/office/2007/relationships/hdphoto" Target="../media/hdphoto14.wdp"/><Relationship Id="rId9" Type="http://schemas.openxmlformats.org/officeDocument/2006/relationships/image" Target="../media/image9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openxmlformats.org/officeDocument/2006/relationships/image" Target="../media/image8.png"/><Relationship Id="rId8" Type="http://schemas.microsoft.com/office/2007/relationships/hdphoto" Target="../media/hdphoto4.wdp"/><Relationship Id="rId9" Type="http://schemas.openxmlformats.org/officeDocument/2006/relationships/image" Target="../media/image9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1089" y="0"/>
            <a:ext cx="12628932" cy="7098871"/>
          </a:xfrm>
          <a:prstGeom prst="rect">
            <a:avLst/>
          </a:prstGeom>
        </p:spPr>
      </p:pic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0" y="5257800"/>
            <a:ext cx="9144000" cy="9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/>
              <a:t>106B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2011</a:t>
            </a:r>
            <a:endParaRPr lang="en-US" sz="32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6344" y="514086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</a:t>
            </a:r>
            <a:r>
              <a:rPr lang="en-US" sz="3200" dirty="0" smtClean="0">
                <a:cs typeface="+mn-cs"/>
              </a:rPr>
              <a:t>20</a:t>
            </a:r>
            <a:endParaRPr lang="en-US" sz="3200" dirty="0">
              <a:cs typeface="+mn-cs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Feb </a:t>
            </a:r>
            <a:r>
              <a:rPr lang="en-US" sz="3200" dirty="0" smtClean="0">
                <a:cs typeface="+mn-cs"/>
              </a:rPr>
              <a:t>24, </a:t>
            </a:r>
            <a:r>
              <a:rPr lang="en-US" sz="3200" dirty="0">
                <a:cs typeface="+mn-cs"/>
              </a:rPr>
              <a:t>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3748545" y="3707944"/>
            <a:ext cx="2527488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>
            <a:off x="1817304" y="905502"/>
            <a:ext cx="5189173" cy="1853573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Binary Search Trees</a:t>
            </a:r>
            <a:endParaRPr lang="en-US" altLang="zh-CN" sz="6000" dirty="0" smtClean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7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/>
              <a:t>Pointers by Reference</a:t>
            </a:r>
            <a:endParaRPr kumimoji="1" lang="zh-CN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95472" y="1242578"/>
            <a:ext cx="4553057" cy="2972676"/>
            <a:chOff x="1971725" y="1242578"/>
            <a:chExt cx="4553057" cy="2972676"/>
          </a:xfrm>
        </p:grpSpPr>
        <p:sp>
          <p:nvSpPr>
            <p:cNvPr id="12" name="Rounded Rectangle 11"/>
            <p:cNvSpPr/>
            <p:nvPr/>
          </p:nvSpPr>
          <p:spPr>
            <a:xfrm>
              <a:off x="1971725" y="1242578"/>
              <a:ext cx="4553057" cy="2972676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36104" y="1449898"/>
              <a:ext cx="420180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 smtClean="0">
                  <a:latin typeface="Courier"/>
                  <a:cs typeface="Courier"/>
                </a:rPr>
                <a:t>int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main</a:t>
              </a:r>
              <a:r>
                <a:rPr kumimoji="1" lang="en-US" altLang="zh-CN" dirty="0" smtClean="0">
                  <a:latin typeface="Courier"/>
                  <a:cs typeface="Courier"/>
                </a:rPr>
                <a:t>() {</a:t>
              </a: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   Tree * root = NULL;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</a:t>
              </a:r>
              <a:r>
                <a:rPr kumimoji="1" lang="en-US" altLang="zh-CN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(root);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}</a:t>
              </a:r>
            </a:p>
            <a:p>
              <a:pPr algn="l"/>
              <a:endParaRPr kumimoji="1" lang="en-US" altLang="zh-CN" dirty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void </a:t>
              </a:r>
              <a:r>
                <a:rPr kumimoji="1" lang="en-US" altLang="zh-CN" b="1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 </a:t>
              </a:r>
              <a:r>
                <a:rPr kumimoji="1" lang="en-US" altLang="zh-CN" dirty="0" smtClean="0">
                  <a:latin typeface="Courier"/>
                  <a:cs typeface="Courier"/>
                </a:rPr>
                <a:t>* 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tree) 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tree = new Tree;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tree-&gt;label = “S”;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}</a:t>
              </a:r>
              <a:endParaRPr kumimoji="1" lang="zh-CN" altLang="en-US" dirty="0">
                <a:latin typeface="Courier"/>
                <a:cs typeface="Courier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2331037" y="1771378"/>
            <a:ext cx="4478383" cy="308878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504745" y="2788372"/>
            <a:ext cx="4334104" cy="20838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Tree Traversal</a:t>
            </a:r>
            <a:endParaRPr kumimoji="1" lang="zh-CN" altLang="en-US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5054071" y="1633134"/>
            <a:ext cx="3868239" cy="3806825"/>
            <a:chOff x="2232" y="1586"/>
            <a:chExt cx="3384" cy="2398"/>
          </a:xfrm>
        </p:grpSpPr>
        <p:sp>
          <p:nvSpPr>
            <p:cNvPr id="8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9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10" name="AutoShape 7"/>
            <p:cNvCxnSpPr>
              <a:cxnSpLocks noChangeShapeType="1"/>
              <a:stCxn id="9" idx="3"/>
              <a:endCxn id="8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8"/>
            <p:cNvCxnSpPr>
              <a:cxnSpLocks noChangeShapeType="1"/>
              <a:stCxn id="9" idx="5"/>
              <a:endCxn id="26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13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14" name="AutoShape 11"/>
            <p:cNvCxnSpPr>
              <a:cxnSpLocks noChangeShapeType="1"/>
              <a:stCxn id="8" idx="3"/>
              <a:endCxn id="13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2"/>
            <p:cNvCxnSpPr>
              <a:cxnSpLocks noChangeShapeType="1"/>
              <a:stCxn id="13" idx="5"/>
              <a:endCxn id="12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17" name="AutoShape 14"/>
            <p:cNvCxnSpPr>
              <a:cxnSpLocks noChangeShapeType="1"/>
              <a:stCxn id="8" idx="5"/>
              <a:endCxn id="16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9" name="AutoShape 16"/>
            <p:cNvCxnSpPr>
              <a:cxnSpLocks noChangeShapeType="1"/>
              <a:stCxn id="18" idx="2"/>
              <a:endCxn id="9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21" name="AutoShape 18"/>
            <p:cNvCxnSpPr>
              <a:cxnSpLocks noChangeShapeType="1"/>
              <a:stCxn id="13" idx="3"/>
              <a:endCxn id="20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23" name="AutoShape 20"/>
            <p:cNvCxnSpPr>
              <a:cxnSpLocks noChangeShapeType="1"/>
              <a:stCxn id="16" idx="5"/>
              <a:endCxn id="22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25" name="AutoShape 22"/>
            <p:cNvCxnSpPr>
              <a:cxnSpLocks noChangeShapeType="1"/>
              <a:stCxn id="16" idx="3"/>
              <a:endCxn id="24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27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28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29" name="AutoShape 26"/>
            <p:cNvCxnSpPr>
              <a:cxnSpLocks noChangeShapeType="1"/>
              <a:stCxn id="26" idx="3"/>
              <a:endCxn id="28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7"/>
            <p:cNvCxnSpPr>
              <a:cxnSpLocks noChangeShapeType="1"/>
              <a:stCxn id="28" idx="5"/>
              <a:endCxn id="27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 dirty="0">
                  <a:latin typeface="Calibri" charset="0"/>
                </a:rPr>
                <a:t>58</a:t>
              </a:r>
            </a:p>
          </p:txBody>
        </p:sp>
        <p:cxnSp>
          <p:nvCxnSpPr>
            <p:cNvPr id="32" name="AutoShape 29"/>
            <p:cNvCxnSpPr>
              <a:cxnSpLocks noChangeShapeType="1"/>
              <a:stCxn id="26" idx="5"/>
              <a:endCxn id="31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34" name="AutoShape 31"/>
            <p:cNvCxnSpPr>
              <a:cxnSpLocks noChangeShapeType="1"/>
              <a:stCxn id="28" idx="3"/>
              <a:endCxn id="33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36" name="AutoShape 33"/>
            <p:cNvCxnSpPr>
              <a:cxnSpLocks noChangeShapeType="1"/>
              <a:stCxn id="31" idx="5"/>
              <a:endCxn id="35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7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38" name="AutoShape 35"/>
            <p:cNvCxnSpPr>
              <a:cxnSpLocks noChangeShapeType="1"/>
              <a:stCxn id="31" idx="3"/>
              <a:endCxn id="37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097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504745" y="2788372"/>
            <a:ext cx="4334104" cy="20838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Tree Traversal</a:t>
            </a:r>
            <a:endParaRPr kumimoji="1" lang="zh-CN" altLang="en-US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5054071" y="1633134"/>
            <a:ext cx="3868239" cy="3806825"/>
            <a:chOff x="2232" y="1586"/>
            <a:chExt cx="3384" cy="2398"/>
          </a:xfrm>
        </p:grpSpPr>
        <p:sp>
          <p:nvSpPr>
            <p:cNvPr id="8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9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10" name="AutoShape 7"/>
            <p:cNvCxnSpPr>
              <a:cxnSpLocks noChangeShapeType="1"/>
              <a:stCxn id="9" idx="3"/>
              <a:endCxn id="8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8"/>
            <p:cNvCxnSpPr>
              <a:cxnSpLocks noChangeShapeType="1"/>
              <a:stCxn id="9" idx="5"/>
              <a:endCxn id="26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13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14" name="AutoShape 11"/>
            <p:cNvCxnSpPr>
              <a:cxnSpLocks noChangeShapeType="1"/>
              <a:stCxn id="8" idx="3"/>
              <a:endCxn id="13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2"/>
            <p:cNvCxnSpPr>
              <a:cxnSpLocks noChangeShapeType="1"/>
              <a:stCxn id="13" idx="5"/>
              <a:endCxn id="12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17" name="AutoShape 14"/>
            <p:cNvCxnSpPr>
              <a:cxnSpLocks noChangeShapeType="1"/>
              <a:stCxn id="8" idx="5"/>
              <a:endCxn id="16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9" name="AutoShape 16"/>
            <p:cNvCxnSpPr>
              <a:cxnSpLocks noChangeShapeType="1"/>
              <a:stCxn id="18" idx="2"/>
              <a:endCxn id="9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21" name="AutoShape 18"/>
            <p:cNvCxnSpPr>
              <a:cxnSpLocks noChangeShapeType="1"/>
              <a:stCxn id="13" idx="3"/>
              <a:endCxn id="20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23" name="AutoShape 20"/>
            <p:cNvCxnSpPr>
              <a:cxnSpLocks noChangeShapeType="1"/>
              <a:stCxn id="16" idx="5"/>
              <a:endCxn id="22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25" name="AutoShape 22"/>
            <p:cNvCxnSpPr>
              <a:cxnSpLocks noChangeShapeType="1"/>
              <a:stCxn id="16" idx="3"/>
              <a:endCxn id="24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27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28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29" name="AutoShape 26"/>
            <p:cNvCxnSpPr>
              <a:cxnSpLocks noChangeShapeType="1"/>
              <a:stCxn id="26" idx="3"/>
              <a:endCxn id="28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7"/>
            <p:cNvCxnSpPr>
              <a:cxnSpLocks noChangeShapeType="1"/>
              <a:stCxn id="28" idx="5"/>
              <a:endCxn id="27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 dirty="0">
                  <a:latin typeface="Calibri" charset="0"/>
                </a:rPr>
                <a:t>58</a:t>
              </a:r>
            </a:p>
          </p:txBody>
        </p:sp>
        <p:cxnSp>
          <p:nvCxnSpPr>
            <p:cNvPr id="32" name="AutoShape 29"/>
            <p:cNvCxnSpPr>
              <a:cxnSpLocks noChangeShapeType="1"/>
              <a:stCxn id="26" idx="5"/>
              <a:endCxn id="31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34" name="AutoShape 31"/>
            <p:cNvCxnSpPr>
              <a:cxnSpLocks noChangeShapeType="1"/>
              <a:stCxn id="28" idx="3"/>
              <a:endCxn id="33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36" name="AutoShape 33"/>
            <p:cNvCxnSpPr>
              <a:cxnSpLocks noChangeShapeType="1"/>
              <a:stCxn id="31" idx="5"/>
              <a:endCxn id="35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7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38" name="AutoShape 35"/>
            <p:cNvCxnSpPr>
              <a:cxnSpLocks noChangeShapeType="1"/>
              <a:stCxn id="31" idx="3"/>
              <a:endCxn id="37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Freeform 2"/>
          <p:cNvSpPr/>
          <p:nvPr/>
        </p:nvSpPr>
        <p:spPr>
          <a:xfrm>
            <a:off x="4948324" y="4620356"/>
            <a:ext cx="624015" cy="996333"/>
          </a:xfrm>
          <a:custGeom>
            <a:avLst/>
            <a:gdLst>
              <a:gd name="connsiteX0" fmla="*/ 733491 w 1160453"/>
              <a:gd name="connsiteY0" fmla="*/ 32846 h 1718948"/>
              <a:gd name="connsiteX1" fmla="*/ 624015 w 1160453"/>
              <a:gd name="connsiteY1" fmla="*/ 21897 h 1718948"/>
              <a:gd name="connsiteX2" fmla="*/ 591172 w 1160453"/>
              <a:gd name="connsiteY2" fmla="*/ 10948 h 1718948"/>
              <a:gd name="connsiteX3" fmla="*/ 547381 w 1160453"/>
              <a:gd name="connsiteY3" fmla="*/ 0 h 1718948"/>
              <a:gd name="connsiteX4" fmla="*/ 437905 w 1160453"/>
              <a:gd name="connsiteY4" fmla="*/ 10948 h 1718948"/>
              <a:gd name="connsiteX5" fmla="*/ 361272 w 1160453"/>
              <a:gd name="connsiteY5" fmla="*/ 43795 h 1718948"/>
              <a:gd name="connsiteX6" fmla="*/ 328429 w 1160453"/>
              <a:gd name="connsiteY6" fmla="*/ 76641 h 1718948"/>
              <a:gd name="connsiteX7" fmla="*/ 295586 w 1160453"/>
              <a:gd name="connsiteY7" fmla="*/ 142333 h 1718948"/>
              <a:gd name="connsiteX8" fmla="*/ 262743 w 1160453"/>
              <a:gd name="connsiteY8" fmla="*/ 153282 h 1718948"/>
              <a:gd name="connsiteX9" fmla="*/ 240848 w 1160453"/>
              <a:gd name="connsiteY9" fmla="*/ 186128 h 1718948"/>
              <a:gd name="connsiteX10" fmla="*/ 229900 w 1160453"/>
              <a:gd name="connsiteY10" fmla="*/ 229923 h 1718948"/>
              <a:gd name="connsiteX11" fmla="*/ 208005 w 1160453"/>
              <a:gd name="connsiteY11" fmla="*/ 273718 h 1718948"/>
              <a:gd name="connsiteX12" fmla="*/ 153267 w 1160453"/>
              <a:gd name="connsiteY12" fmla="*/ 470794 h 1718948"/>
              <a:gd name="connsiteX13" fmla="*/ 131372 w 1160453"/>
              <a:gd name="connsiteY13" fmla="*/ 514589 h 1718948"/>
              <a:gd name="connsiteX14" fmla="*/ 98529 w 1160453"/>
              <a:gd name="connsiteY14" fmla="*/ 558384 h 1718948"/>
              <a:gd name="connsiteX15" fmla="*/ 76634 w 1160453"/>
              <a:gd name="connsiteY15" fmla="*/ 689769 h 1718948"/>
              <a:gd name="connsiteX16" fmla="*/ 43791 w 1160453"/>
              <a:gd name="connsiteY16" fmla="*/ 744512 h 1718948"/>
              <a:gd name="connsiteX17" fmla="*/ 21896 w 1160453"/>
              <a:gd name="connsiteY17" fmla="*/ 919692 h 1718948"/>
              <a:gd name="connsiteX18" fmla="*/ 0 w 1160453"/>
              <a:gd name="connsiteY18" fmla="*/ 1226256 h 1718948"/>
              <a:gd name="connsiteX19" fmla="*/ 10948 w 1160453"/>
              <a:gd name="connsiteY19" fmla="*/ 1445230 h 1718948"/>
              <a:gd name="connsiteX20" fmla="*/ 43791 w 1160453"/>
              <a:gd name="connsiteY20" fmla="*/ 1510922 h 1718948"/>
              <a:gd name="connsiteX21" fmla="*/ 65686 w 1160453"/>
              <a:gd name="connsiteY21" fmla="*/ 1532820 h 1718948"/>
              <a:gd name="connsiteX22" fmla="*/ 218953 w 1160453"/>
              <a:gd name="connsiteY22" fmla="*/ 1598512 h 1718948"/>
              <a:gd name="connsiteX23" fmla="*/ 295586 w 1160453"/>
              <a:gd name="connsiteY23" fmla="*/ 1631358 h 1718948"/>
              <a:gd name="connsiteX24" fmla="*/ 372220 w 1160453"/>
              <a:gd name="connsiteY24" fmla="*/ 1664204 h 1718948"/>
              <a:gd name="connsiteX25" fmla="*/ 448853 w 1160453"/>
              <a:gd name="connsiteY25" fmla="*/ 1675153 h 1718948"/>
              <a:gd name="connsiteX26" fmla="*/ 514539 w 1160453"/>
              <a:gd name="connsiteY26" fmla="*/ 1697050 h 1718948"/>
              <a:gd name="connsiteX27" fmla="*/ 656858 w 1160453"/>
              <a:gd name="connsiteY27" fmla="*/ 1718948 h 1718948"/>
              <a:gd name="connsiteX28" fmla="*/ 788229 w 1160453"/>
              <a:gd name="connsiteY28" fmla="*/ 1707999 h 1718948"/>
              <a:gd name="connsiteX29" fmla="*/ 842967 w 1160453"/>
              <a:gd name="connsiteY29" fmla="*/ 1686102 h 1718948"/>
              <a:gd name="connsiteX30" fmla="*/ 875810 w 1160453"/>
              <a:gd name="connsiteY30" fmla="*/ 1675153 h 1718948"/>
              <a:gd name="connsiteX31" fmla="*/ 908653 w 1160453"/>
              <a:gd name="connsiteY31" fmla="*/ 1653255 h 1718948"/>
              <a:gd name="connsiteX32" fmla="*/ 952443 w 1160453"/>
              <a:gd name="connsiteY32" fmla="*/ 1631358 h 1718948"/>
              <a:gd name="connsiteX33" fmla="*/ 996234 w 1160453"/>
              <a:gd name="connsiteY33" fmla="*/ 1576614 h 1718948"/>
              <a:gd name="connsiteX34" fmla="*/ 1029077 w 1160453"/>
              <a:gd name="connsiteY34" fmla="*/ 1554717 h 1718948"/>
              <a:gd name="connsiteX35" fmla="*/ 1072867 w 1160453"/>
              <a:gd name="connsiteY35" fmla="*/ 1510922 h 1718948"/>
              <a:gd name="connsiteX36" fmla="*/ 1138553 w 1160453"/>
              <a:gd name="connsiteY36" fmla="*/ 1412384 h 1718948"/>
              <a:gd name="connsiteX37" fmla="*/ 1138553 w 1160453"/>
              <a:gd name="connsiteY37" fmla="*/ 1040127 h 1718948"/>
              <a:gd name="connsiteX38" fmla="*/ 1072867 w 1160453"/>
              <a:gd name="connsiteY38" fmla="*/ 908743 h 1718948"/>
              <a:gd name="connsiteX39" fmla="*/ 1029077 w 1160453"/>
              <a:gd name="connsiteY39" fmla="*/ 766410 h 1718948"/>
              <a:gd name="connsiteX40" fmla="*/ 952443 w 1160453"/>
              <a:gd name="connsiteY40" fmla="*/ 558384 h 1718948"/>
              <a:gd name="connsiteX41" fmla="*/ 919601 w 1160453"/>
              <a:gd name="connsiteY41" fmla="*/ 470794 h 1718948"/>
              <a:gd name="connsiteX42" fmla="*/ 897705 w 1160453"/>
              <a:gd name="connsiteY42" fmla="*/ 405102 h 1718948"/>
              <a:gd name="connsiteX43" fmla="*/ 875810 w 1160453"/>
              <a:gd name="connsiteY43" fmla="*/ 372256 h 1718948"/>
              <a:gd name="connsiteX44" fmla="*/ 842967 w 1160453"/>
              <a:gd name="connsiteY44" fmla="*/ 350359 h 1718948"/>
              <a:gd name="connsiteX45" fmla="*/ 821072 w 1160453"/>
              <a:gd name="connsiteY45" fmla="*/ 306564 h 1718948"/>
              <a:gd name="connsiteX46" fmla="*/ 788229 w 1160453"/>
              <a:gd name="connsiteY46" fmla="*/ 262769 h 1718948"/>
              <a:gd name="connsiteX47" fmla="*/ 777282 w 1160453"/>
              <a:gd name="connsiteY47" fmla="*/ 218974 h 1718948"/>
              <a:gd name="connsiteX48" fmla="*/ 722543 w 1160453"/>
              <a:gd name="connsiteY48" fmla="*/ 142333 h 1718948"/>
              <a:gd name="connsiteX49" fmla="*/ 700648 w 1160453"/>
              <a:gd name="connsiteY49" fmla="*/ 98538 h 1718948"/>
              <a:gd name="connsiteX50" fmla="*/ 634962 w 1160453"/>
              <a:gd name="connsiteY50" fmla="*/ 21897 h 1718948"/>
              <a:gd name="connsiteX51" fmla="*/ 613067 w 1160453"/>
              <a:gd name="connsiteY51" fmla="*/ 10948 h 171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0453" h="1718948">
                <a:moveTo>
                  <a:pt x="733491" y="32846"/>
                </a:moveTo>
                <a:cubicBezTo>
                  <a:pt x="696999" y="29196"/>
                  <a:pt x="660262" y="27474"/>
                  <a:pt x="624015" y="21897"/>
                </a:cubicBezTo>
                <a:cubicBezTo>
                  <a:pt x="612609" y="20142"/>
                  <a:pt x="602268" y="14118"/>
                  <a:pt x="591172" y="10948"/>
                </a:cubicBezTo>
                <a:cubicBezTo>
                  <a:pt x="576705" y="6814"/>
                  <a:pt x="561978" y="3649"/>
                  <a:pt x="547381" y="0"/>
                </a:cubicBezTo>
                <a:cubicBezTo>
                  <a:pt x="510889" y="3649"/>
                  <a:pt x="474152" y="5371"/>
                  <a:pt x="437905" y="10948"/>
                </a:cubicBezTo>
                <a:cubicBezTo>
                  <a:pt x="419686" y="13751"/>
                  <a:pt x="372807" y="35555"/>
                  <a:pt x="361272" y="43795"/>
                </a:cubicBezTo>
                <a:cubicBezTo>
                  <a:pt x="348673" y="52795"/>
                  <a:pt x="339377" y="65692"/>
                  <a:pt x="328429" y="76641"/>
                </a:cubicBezTo>
                <a:cubicBezTo>
                  <a:pt x="321217" y="98277"/>
                  <a:pt x="314878" y="126898"/>
                  <a:pt x="295586" y="142333"/>
                </a:cubicBezTo>
                <a:cubicBezTo>
                  <a:pt x="286575" y="149542"/>
                  <a:pt x="273691" y="149632"/>
                  <a:pt x="262743" y="153282"/>
                </a:cubicBezTo>
                <a:cubicBezTo>
                  <a:pt x="255445" y="164231"/>
                  <a:pt x="246031" y="174034"/>
                  <a:pt x="240848" y="186128"/>
                </a:cubicBezTo>
                <a:cubicBezTo>
                  <a:pt x="234921" y="199959"/>
                  <a:pt x="235183" y="215833"/>
                  <a:pt x="229900" y="229923"/>
                </a:cubicBezTo>
                <a:cubicBezTo>
                  <a:pt x="224170" y="245205"/>
                  <a:pt x="215303" y="259120"/>
                  <a:pt x="208005" y="273718"/>
                </a:cubicBezTo>
                <a:cubicBezTo>
                  <a:pt x="193144" y="333166"/>
                  <a:pt x="177379" y="410507"/>
                  <a:pt x="153267" y="470794"/>
                </a:cubicBezTo>
                <a:cubicBezTo>
                  <a:pt x="147206" y="485948"/>
                  <a:pt x="140021" y="500748"/>
                  <a:pt x="131372" y="514589"/>
                </a:cubicBezTo>
                <a:cubicBezTo>
                  <a:pt x="121702" y="530063"/>
                  <a:pt x="109477" y="543786"/>
                  <a:pt x="98529" y="558384"/>
                </a:cubicBezTo>
                <a:cubicBezTo>
                  <a:pt x="95061" y="589595"/>
                  <a:pt x="94973" y="653087"/>
                  <a:pt x="76634" y="689769"/>
                </a:cubicBezTo>
                <a:cubicBezTo>
                  <a:pt x="67118" y="708803"/>
                  <a:pt x="54739" y="726264"/>
                  <a:pt x="43791" y="744512"/>
                </a:cubicBezTo>
                <a:cubicBezTo>
                  <a:pt x="36493" y="802905"/>
                  <a:pt x="25160" y="860935"/>
                  <a:pt x="21896" y="919692"/>
                </a:cubicBezTo>
                <a:cubicBezTo>
                  <a:pt x="8914" y="1153390"/>
                  <a:pt x="17494" y="1051301"/>
                  <a:pt x="0" y="1226256"/>
                </a:cubicBezTo>
                <a:cubicBezTo>
                  <a:pt x="3649" y="1299247"/>
                  <a:pt x="-164" y="1372997"/>
                  <a:pt x="10948" y="1445230"/>
                </a:cubicBezTo>
                <a:cubicBezTo>
                  <a:pt x="14670" y="1469427"/>
                  <a:pt x="30817" y="1490161"/>
                  <a:pt x="43791" y="1510922"/>
                </a:cubicBezTo>
                <a:cubicBezTo>
                  <a:pt x="49261" y="1519675"/>
                  <a:pt x="56835" y="1527509"/>
                  <a:pt x="65686" y="1532820"/>
                </a:cubicBezTo>
                <a:cubicBezTo>
                  <a:pt x="156200" y="1587134"/>
                  <a:pt x="134825" y="1566152"/>
                  <a:pt x="218953" y="1598512"/>
                </a:cubicBezTo>
                <a:cubicBezTo>
                  <a:pt x="244892" y="1608490"/>
                  <a:pt x="270286" y="1619857"/>
                  <a:pt x="295586" y="1631358"/>
                </a:cubicBezTo>
                <a:cubicBezTo>
                  <a:pt x="323559" y="1644074"/>
                  <a:pt x="342378" y="1658235"/>
                  <a:pt x="372220" y="1664204"/>
                </a:cubicBezTo>
                <a:cubicBezTo>
                  <a:pt x="397523" y="1669265"/>
                  <a:pt x="423309" y="1671503"/>
                  <a:pt x="448853" y="1675153"/>
                </a:cubicBezTo>
                <a:cubicBezTo>
                  <a:pt x="470748" y="1682452"/>
                  <a:pt x="492148" y="1691452"/>
                  <a:pt x="514539" y="1697050"/>
                </a:cubicBezTo>
                <a:cubicBezTo>
                  <a:pt x="534796" y="1702115"/>
                  <a:pt x="640649" y="1716632"/>
                  <a:pt x="656858" y="1718948"/>
                </a:cubicBezTo>
                <a:cubicBezTo>
                  <a:pt x="700648" y="1715298"/>
                  <a:pt x="744956" y="1715636"/>
                  <a:pt x="788229" y="1707999"/>
                </a:cubicBezTo>
                <a:cubicBezTo>
                  <a:pt x="807582" y="1704583"/>
                  <a:pt x="824567" y="1693003"/>
                  <a:pt x="842967" y="1686102"/>
                </a:cubicBezTo>
                <a:cubicBezTo>
                  <a:pt x="853772" y="1682050"/>
                  <a:pt x="865489" y="1680314"/>
                  <a:pt x="875810" y="1675153"/>
                </a:cubicBezTo>
                <a:cubicBezTo>
                  <a:pt x="887579" y="1669268"/>
                  <a:pt x="897229" y="1659784"/>
                  <a:pt x="908653" y="1653255"/>
                </a:cubicBezTo>
                <a:cubicBezTo>
                  <a:pt x="922822" y="1645157"/>
                  <a:pt x="937846" y="1638657"/>
                  <a:pt x="952443" y="1631358"/>
                </a:cubicBezTo>
                <a:cubicBezTo>
                  <a:pt x="967040" y="1613110"/>
                  <a:pt x="979711" y="1593138"/>
                  <a:pt x="996234" y="1576614"/>
                </a:cubicBezTo>
                <a:cubicBezTo>
                  <a:pt x="1005538" y="1567310"/>
                  <a:pt x="1019087" y="1563280"/>
                  <a:pt x="1029077" y="1554717"/>
                </a:cubicBezTo>
                <a:cubicBezTo>
                  <a:pt x="1044750" y="1541281"/>
                  <a:pt x="1059274" y="1526459"/>
                  <a:pt x="1072867" y="1510922"/>
                </a:cubicBezTo>
                <a:cubicBezTo>
                  <a:pt x="1101891" y="1477748"/>
                  <a:pt x="1115664" y="1450535"/>
                  <a:pt x="1138553" y="1412384"/>
                </a:cubicBezTo>
                <a:cubicBezTo>
                  <a:pt x="1163272" y="1189890"/>
                  <a:pt x="1171916" y="1251450"/>
                  <a:pt x="1138553" y="1040127"/>
                </a:cubicBezTo>
                <a:cubicBezTo>
                  <a:pt x="1132221" y="1000020"/>
                  <a:pt x="1079500" y="924958"/>
                  <a:pt x="1072867" y="908743"/>
                </a:cubicBezTo>
                <a:cubicBezTo>
                  <a:pt x="1054074" y="862799"/>
                  <a:pt x="1045212" y="813353"/>
                  <a:pt x="1029077" y="766410"/>
                </a:cubicBezTo>
                <a:cubicBezTo>
                  <a:pt x="1005057" y="696525"/>
                  <a:pt x="978106" y="627682"/>
                  <a:pt x="952443" y="558384"/>
                </a:cubicBezTo>
                <a:cubicBezTo>
                  <a:pt x="941614" y="529143"/>
                  <a:pt x="929461" y="500376"/>
                  <a:pt x="919601" y="470794"/>
                </a:cubicBezTo>
                <a:cubicBezTo>
                  <a:pt x="912302" y="448897"/>
                  <a:pt x="907079" y="426195"/>
                  <a:pt x="897705" y="405102"/>
                </a:cubicBezTo>
                <a:cubicBezTo>
                  <a:pt x="892361" y="393078"/>
                  <a:pt x="885114" y="381561"/>
                  <a:pt x="875810" y="372256"/>
                </a:cubicBezTo>
                <a:cubicBezTo>
                  <a:pt x="866506" y="362952"/>
                  <a:pt x="853915" y="357658"/>
                  <a:pt x="842967" y="350359"/>
                </a:cubicBezTo>
                <a:cubicBezTo>
                  <a:pt x="835669" y="335761"/>
                  <a:pt x="829721" y="320405"/>
                  <a:pt x="821072" y="306564"/>
                </a:cubicBezTo>
                <a:cubicBezTo>
                  <a:pt x="811402" y="291090"/>
                  <a:pt x="796389" y="279090"/>
                  <a:pt x="788229" y="262769"/>
                </a:cubicBezTo>
                <a:cubicBezTo>
                  <a:pt x="781500" y="249310"/>
                  <a:pt x="782565" y="233064"/>
                  <a:pt x="777282" y="218974"/>
                </a:cubicBezTo>
                <a:cubicBezTo>
                  <a:pt x="759991" y="172860"/>
                  <a:pt x="755989" y="175782"/>
                  <a:pt x="722543" y="142333"/>
                </a:cubicBezTo>
                <a:cubicBezTo>
                  <a:pt x="715245" y="127735"/>
                  <a:pt x="708745" y="112709"/>
                  <a:pt x="700648" y="98538"/>
                </a:cubicBezTo>
                <a:cubicBezTo>
                  <a:pt x="682549" y="66862"/>
                  <a:pt x="664136" y="46211"/>
                  <a:pt x="634962" y="21897"/>
                </a:cubicBezTo>
                <a:cubicBezTo>
                  <a:pt x="628694" y="16673"/>
                  <a:pt x="620365" y="14598"/>
                  <a:pt x="613067" y="10948"/>
                </a:cubicBezTo>
              </a:path>
            </a:pathLst>
          </a:custGeom>
          <a:ln w="38100" cmpd="sng">
            <a:solidFill>
              <a:srgbClr val="008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488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504745" y="2788372"/>
            <a:ext cx="4334104" cy="20838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Tree Traversal</a:t>
            </a:r>
            <a:endParaRPr kumimoji="1" lang="zh-CN" altLang="en-US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5054071" y="1633134"/>
            <a:ext cx="3868239" cy="3806825"/>
            <a:chOff x="2232" y="1586"/>
            <a:chExt cx="3384" cy="2398"/>
          </a:xfrm>
        </p:grpSpPr>
        <p:sp>
          <p:nvSpPr>
            <p:cNvPr id="8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9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10" name="AutoShape 7"/>
            <p:cNvCxnSpPr>
              <a:cxnSpLocks noChangeShapeType="1"/>
              <a:stCxn id="9" idx="3"/>
              <a:endCxn id="8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8"/>
            <p:cNvCxnSpPr>
              <a:cxnSpLocks noChangeShapeType="1"/>
              <a:stCxn id="9" idx="5"/>
              <a:endCxn id="26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13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14" name="AutoShape 11"/>
            <p:cNvCxnSpPr>
              <a:cxnSpLocks noChangeShapeType="1"/>
              <a:stCxn id="8" idx="3"/>
              <a:endCxn id="13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2"/>
            <p:cNvCxnSpPr>
              <a:cxnSpLocks noChangeShapeType="1"/>
              <a:stCxn id="13" idx="5"/>
              <a:endCxn id="12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17" name="AutoShape 14"/>
            <p:cNvCxnSpPr>
              <a:cxnSpLocks noChangeShapeType="1"/>
              <a:stCxn id="8" idx="5"/>
              <a:endCxn id="16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9" name="AutoShape 16"/>
            <p:cNvCxnSpPr>
              <a:cxnSpLocks noChangeShapeType="1"/>
              <a:stCxn id="18" idx="2"/>
              <a:endCxn id="9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21" name="AutoShape 18"/>
            <p:cNvCxnSpPr>
              <a:cxnSpLocks noChangeShapeType="1"/>
              <a:stCxn id="13" idx="3"/>
              <a:endCxn id="20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23" name="AutoShape 20"/>
            <p:cNvCxnSpPr>
              <a:cxnSpLocks noChangeShapeType="1"/>
              <a:stCxn id="16" idx="5"/>
              <a:endCxn id="22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25" name="AutoShape 22"/>
            <p:cNvCxnSpPr>
              <a:cxnSpLocks noChangeShapeType="1"/>
              <a:stCxn id="16" idx="3"/>
              <a:endCxn id="24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27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28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29" name="AutoShape 26"/>
            <p:cNvCxnSpPr>
              <a:cxnSpLocks noChangeShapeType="1"/>
              <a:stCxn id="26" idx="3"/>
              <a:endCxn id="28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7"/>
            <p:cNvCxnSpPr>
              <a:cxnSpLocks noChangeShapeType="1"/>
              <a:stCxn id="28" idx="5"/>
              <a:endCxn id="27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 dirty="0">
                  <a:latin typeface="Calibri" charset="0"/>
                </a:rPr>
                <a:t>58</a:t>
              </a:r>
            </a:p>
          </p:txBody>
        </p:sp>
        <p:cxnSp>
          <p:nvCxnSpPr>
            <p:cNvPr id="32" name="AutoShape 29"/>
            <p:cNvCxnSpPr>
              <a:cxnSpLocks noChangeShapeType="1"/>
              <a:stCxn id="26" idx="5"/>
              <a:endCxn id="31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34" name="AutoShape 31"/>
            <p:cNvCxnSpPr>
              <a:cxnSpLocks noChangeShapeType="1"/>
              <a:stCxn id="28" idx="3"/>
              <a:endCxn id="33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36" name="AutoShape 33"/>
            <p:cNvCxnSpPr>
              <a:cxnSpLocks noChangeShapeType="1"/>
              <a:stCxn id="31" idx="5"/>
              <a:endCxn id="35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7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38" name="AutoShape 35"/>
            <p:cNvCxnSpPr>
              <a:cxnSpLocks noChangeShapeType="1"/>
              <a:stCxn id="31" idx="3"/>
              <a:endCxn id="37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Freeform 2"/>
          <p:cNvSpPr/>
          <p:nvPr/>
        </p:nvSpPr>
        <p:spPr>
          <a:xfrm>
            <a:off x="4948324" y="3897742"/>
            <a:ext cx="1160453" cy="1718948"/>
          </a:xfrm>
          <a:custGeom>
            <a:avLst/>
            <a:gdLst>
              <a:gd name="connsiteX0" fmla="*/ 733491 w 1160453"/>
              <a:gd name="connsiteY0" fmla="*/ 32846 h 1718948"/>
              <a:gd name="connsiteX1" fmla="*/ 624015 w 1160453"/>
              <a:gd name="connsiteY1" fmla="*/ 21897 h 1718948"/>
              <a:gd name="connsiteX2" fmla="*/ 591172 w 1160453"/>
              <a:gd name="connsiteY2" fmla="*/ 10948 h 1718948"/>
              <a:gd name="connsiteX3" fmla="*/ 547381 w 1160453"/>
              <a:gd name="connsiteY3" fmla="*/ 0 h 1718948"/>
              <a:gd name="connsiteX4" fmla="*/ 437905 w 1160453"/>
              <a:gd name="connsiteY4" fmla="*/ 10948 h 1718948"/>
              <a:gd name="connsiteX5" fmla="*/ 361272 w 1160453"/>
              <a:gd name="connsiteY5" fmla="*/ 43795 h 1718948"/>
              <a:gd name="connsiteX6" fmla="*/ 328429 w 1160453"/>
              <a:gd name="connsiteY6" fmla="*/ 76641 h 1718948"/>
              <a:gd name="connsiteX7" fmla="*/ 295586 w 1160453"/>
              <a:gd name="connsiteY7" fmla="*/ 142333 h 1718948"/>
              <a:gd name="connsiteX8" fmla="*/ 262743 w 1160453"/>
              <a:gd name="connsiteY8" fmla="*/ 153282 h 1718948"/>
              <a:gd name="connsiteX9" fmla="*/ 240848 w 1160453"/>
              <a:gd name="connsiteY9" fmla="*/ 186128 h 1718948"/>
              <a:gd name="connsiteX10" fmla="*/ 229900 w 1160453"/>
              <a:gd name="connsiteY10" fmla="*/ 229923 h 1718948"/>
              <a:gd name="connsiteX11" fmla="*/ 208005 w 1160453"/>
              <a:gd name="connsiteY11" fmla="*/ 273718 h 1718948"/>
              <a:gd name="connsiteX12" fmla="*/ 153267 w 1160453"/>
              <a:gd name="connsiteY12" fmla="*/ 470794 h 1718948"/>
              <a:gd name="connsiteX13" fmla="*/ 131372 w 1160453"/>
              <a:gd name="connsiteY13" fmla="*/ 514589 h 1718948"/>
              <a:gd name="connsiteX14" fmla="*/ 98529 w 1160453"/>
              <a:gd name="connsiteY14" fmla="*/ 558384 h 1718948"/>
              <a:gd name="connsiteX15" fmla="*/ 76634 w 1160453"/>
              <a:gd name="connsiteY15" fmla="*/ 689769 h 1718948"/>
              <a:gd name="connsiteX16" fmla="*/ 43791 w 1160453"/>
              <a:gd name="connsiteY16" fmla="*/ 744512 h 1718948"/>
              <a:gd name="connsiteX17" fmla="*/ 21896 w 1160453"/>
              <a:gd name="connsiteY17" fmla="*/ 919692 h 1718948"/>
              <a:gd name="connsiteX18" fmla="*/ 0 w 1160453"/>
              <a:gd name="connsiteY18" fmla="*/ 1226256 h 1718948"/>
              <a:gd name="connsiteX19" fmla="*/ 10948 w 1160453"/>
              <a:gd name="connsiteY19" fmla="*/ 1445230 h 1718948"/>
              <a:gd name="connsiteX20" fmla="*/ 43791 w 1160453"/>
              <a:gd name="connsiteY20" fmla="*/ 1510922 h 1718948"/>
              <a:gd name="connsiteX21" fmla="*/ 65686 w 1160453"/>
              <a:gd name="connsiteY21" fmla="*/ 1532820 h 1718948"/>
              <a:gd name="connsiteX22" fmla="*/ 218953 w 1160453"/>
              <a:gd name="connsiteY22" fmla="*/ 1598512 h 1718948"/>
              <a:gd name="connsiteX23" fmla="*/ 295586 w 1160453"/>
              <a:gd name="connsiteY23" fmla="*/ 1631358 h 1718948"/>
              <a:gd name="connsiteX24" fmla="*/ 372220 w 1160453"/>
              <a:gd name="connsiteY24" fmla="*/ 1664204 h 1718948"/>
              <a:gd name="connsiteX25" fmla="*/ 448853 w 1160453"/>
              <a:gd name="connsiteY25" fmla="*/ 1675153 h 1718948"/>
              <a:gd name="connsiteX26" fmla="*/ 514539 w 1160453"/>
              <a:gd name="connsiteY26" fmla="*/ 1697050 h 1718948"/>
              <a:gd name="connsiteX27" fmla="*/ 656858 w 1160453"/>
              <a:gd name="connsiteY27" fmla="*/ 1718948 h 1718948"/>
              <a:gd name="connsiteX28" fmla="*/ 788229 w 1160453"/>
              <a:gd name="connsiteY28" fmla="*/ 1707999 h 1718948"/>
              <a:gd name="connsiteX29" fmla="*/ 842967 w 1160453"/>
              <a:gd name="connsiteY29" fmla="*/ 1686102 h 1718948"/>
              <a:gd name="connsiteX30" fmla="*/ 875810 w 1160453"/>
              <a:gd name="connsiteY30" fmla="*/ 1675153 h 1718948"/>
              <a:gd name="connsiteX31" fmla="*/ 908653 w 1160453"/>
              <a:gd name="connsiteY31" fmla="*/ 1653255 h 1718948"/>
              <a:gd name="connsiteX32" fmla="*/ 952443 w 1160453"/>
              <a:gd name="connsiteY32" fmla="*/ 1631358 h 1718948"/>
              <a:gd name="connsiteX33" fmla="*/ 996234 w 1160453"/>
              <a:gd name="connsiteY33" fmla="*/ 1576614 h 1718948"/>
              <a:gd name="connsiteX34" fmla="*/ 1029077 w 1160453"/>
              <a:gd name="connsiteY34" fmla="*/ 1554717 h 1718948"/>
              <a:gd name="connsiteX35" fmla="*/ 1072867 w 1160453"/>
              <a:gd name="connsiteY35" fmla="*/ 1510922 h 1718948"/>
              <a:gd name="connsiteX36" fmla="*/ 1138553 w 1160453"/>
              <a:gd name="connsiteY36" fmla="*/ 1412384 h 1718948"/>
              <a:gd name="connsiteX37" fmla="*/ 1138553 w 1160453"/>
              <a:gd name="connsiteY37" fmla="*/ 1040127 h 1718948"/>
              <a:gd name="connsiteX38" fmla="*/ 1072867 w 1160453"/>
              <a:gd name="connsiteY38" fmla="*/ 908743 h 1718948"/>
              <a:gd name="connsiteX39" fmla="*/ 1029077 w 1160453"/>
              <a:gd name="connsiteY39" fmla="*/ 766410 h 1718948"/>
              <a:gd name="connsiteX40" fmla="*/ 952443 w 1160453"/>
              <a:gd name="connsiteY40" fmla="*/ 558384 h 1718948"/>
              <a:gd name="connsiteX41" fmla="*/ 919601 w 1160453"/>
              <a:gd name="connsiteY41" fmla="*/ 470794 h 1718948"/>
              <a:gd name="connsiteX42" fmla="*/ 897705 w 1160453"/>
              <a:gd name="connsiteY42" fmla="*/ 405102 h 1718948"/>
              <a:gd name="connsiteX43" fmla="*/ 875810 w 1160453"/>
              <a:gd name="connsiteY43" fmla="*/ 372256 h 1718948"/>
              <a:gd name="connsiteX44" fmla="*/ 842967 w 1160453"/>
              <a:gd name="connsiteY44" fmla="*/ 350359 h 1718948"/>
              <a:gd name="connsiteX45" fmla="*/ 821072 w 1160453"/>
              <a:gd name="connsiteY45" fmla="*/ 306564 h 1718948"/>
              <a:gd name="connsiteX46" fmla="*/ 788229 w 1160453"/>
              <a:gd name="connsiteY46" fmla="*/ 262769 h 1718948"/>
              <a:gd name="connsiteX47" fmla="*/ 777282 w 1160453"/>
              <a:gd name="connsiteY47" fmla="*/ 218974 h 1718948"/>
              <a:gd name="connsiteX48" fmla="*/ 722543 w 1160453"/>
              <a:gd name="connsiteY48" fmla="*/ 142333 h 1718948"/>
              <a:gd name="connsiteX49" fmla="*/ 700648 w 1160453"/>
              <a:gd name="connsiteY49" fmla="*/ 98538 h 1718948"/>
              <a:gd name="connsiteX50" fmla="*/ 634962 w 1160453"/>
              <a:gd name="connsiteY50" fmla="*/ 21897 h 1718948"/>
              <a:gd name="connsiteX51" fmla="*/ 613067 w 1160453"/>
              <a:gd name="connsiteY51" fmla="*/ 10948 h 171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0453" h="1718948">
                <a:moveTo>
                  <a:pt x="733491" y="32846"/>
                </a:moveTo>
                <a:cubicBezTo>
                  <a:pt x="696999" y="29196"/>
                  <a:pt x="660262" y="27474"/>
                  <a:pt x="624015" y="21897"/>
                </a:cubicBezTo>
                <a:cubicBezTo>
                  <a:pt x="612609" y="20142"/>
                  <a:pt x="602268" y="14118"/>
                  <a:pt x="591172" y="10948"/>
                </a:cubicBezTo>
                <a:cubicBezTo>
                  <a:pt x="576705" y="6814"/>
                  <a:pt x="561978" y="3649"/>
                  <a:pt x="547381" y="0"/>
                </a:cubicBezTo>
                <a:cubicBezTo>
                  <a:pt x="510889" y="3649"/>
                  <a:pt x="474152" y="5371"/>
                  <a:pt x="437905" y="10948"/>
                </a:cubicBezTo>
                <a:cubicBezTo>
                  <a:pt x="419686" y="13751"/>
                  <a:pt x="372807" y="35555"/>
                  <a:pt x="361272" y="43795"/>
                </a:cubicBezTo>
                <a:cubicBezTo>
                  <a:pt x="348673" y="52795"/>
                  <a:pt x="339377" y="65692"/>
                  <a:pt x="328429" y="76641"/>
                </a:cubicBezTo>
                <a:cubicBezTo>
                  <a:pt x="321217" y="98277"/>
                  <a:pt x="314878" y="126898"/>
                  <a:pt x="295586" y="142333"/>
                </a:cubicBezTo>
                <a:cubicBezTo>
                  <a:pt x="286575" y="149542"/>
                  <a:pt x="273691" y="149632"/>
                  <a:pt x="262743" y="153282"/>
                </a:cubicBezTo>
                <a:cubicBezTo>
                  <a:pt x="255445" y="164231"/>
                  <a:pt x="246031" y="174034"/>
                  <a:pt x="240848" y="186128"/>
                </a:cubicBezTo>
                <a:cubicBezTo>
                  <a:pt x="234921" y="199959"/>
                  <a:pt x="235183" y="215833"/>
                  <a:pt x="229900" y="229923"/>
                </a:cubicBezTo>
                <a:cubicBezTo>
                  <a:pt x="224170" y="245205"/>
                  <a:pt x="215303" y="259120"/>
                  <a:pt x="208005" y="273718"/>
                </a:cubicBezTo>
                <a:cubicBezTo>
                  <a:pt x="193144" y="333166"/>
                  <a:pt x="177379" y="410507"/>
                  <a:pt x="153267" y="470794"/>
                </a:cubicBezTo>
                <a:cubicBezTo>
                  <a:pt x="147206" y="485948"/>
                  <a:pt x="140021" y="500748"/>
                  <a:pt x="131372" y="514589"/>
                </a:cubicBezTo>
                <a:cubicBezTo>
                  <a:pt x="121702" y="530063"/>
                  <a:pt x="109477" y="543786"/>
                  <a:pt x="98529" y="558384"/>
                </a:cubicBezTo>
                <a:cubicBezTo>
                  <a:pt x="95061" y="589595"/>
                  <a:pt x="94973" y="653087"/>
                  <a:pt x="76634" y="689769"/>
                </a:cubicBezTo>
                <a:cubicBezTo>
                  <a:pt x="67118" y="708803"/>
                  <a:pt x="54739" y="726264"/>
                  <a:pt x="43791" y="744512"/>
                </a:cubicBezTo>
                <a:cubicBezTo>
                  <a:pt x="36493" y="802905"/>
                  <a:pt x="25160" y="860935"/>
                  <a:pt x="21896" y="919692"/>
                </a:cubicBezTo>
                <a:cubicBezTo>
                  <a:pt x="8914" y="1153390"/>
                  <a:pt x="17494" y="1051301"/>
                  <a:pt x="0" y="1226256"/>
                </a:cubicBezTo>
                <a:cubicBezTo>
                  <a:pt x="3649" y="1299247"/>
                  <a:pt x="-164" y="1372997"/>
                  <a:pt x="10948" y="1445230"/>
                </a:cubicBezTo>
                <a:cubicBezTo>
                  <a:pt x="14670" y="1469427"/>
                  <a:pt x="30817" y="1490161"/>
                  <a:pt x="43791" y="1510922"/>
                </a:cubicBezTo>
                <a:cubicBezTo>
                  <a:pt x="49261" y="1519675"/>
                  <a:pt x="56835" y="1527509"/>
                  <a:pt x="65686" y="1532820"/>
                </a:cubicBezTo>
                <a:cubicBezTo>
                  <a:pt x="156200" y="1587134"/>
                  <a:pt x="134825" y="1566152"/>
                  <a:pt x="218953" y="1598512"/>
                </a:cubicBezTo>
                <a:cubicBezTo>
                  <a:pt x="244892" y="1608490"/>
                  <a:pt x="270286" y="1619857"/>
                  <a:pt x="295586" y="1631358"/>
                </a:cubicBezTo>
                <a:cubicBezTo>
                  <a:pt x="323559" y="1644074"/>
                  <a:pt x="342378" y="1658235"/>
                  <a:pt x="372220" y="1664204"/>
                </a:cubicBezTo>
                <a:cubicBezTo>
                  <a:pt x="397523" y="1669265"/>
                  <a:pt x="423309" y="1671503"/>
                  <a:pt x="448853" y="1675153"/>
                </a:cubicBezTo>
                <a:cubicBezTo>
                  <a:pt x="470748" y="1682452"/>
                  <a:pt x="492148" y="1691452"/>
                  <a:pt x="514539" y="1697050"/>
                </a:cubicBezTo>
                <a:cubicBezTo>
                  <a:pt x="534796" y="1702115"/>
                  <a:pt x="640649" y="1716632"/>
                  <a:pt x="656858" y="1718948"/>
                </a:cubicBezTo>
                <a:cubicBezTo>
                  <a:pt x="700648" y="1715298"/>
                  <a:pt x="744956" y="1715636"/>
                  <a:pt x="788229" y="1707999"/>
                </a:cubicBezTo>
                <a:cubicBezTo>
                  <a:pt x="807582" y="1704583"/>
                  <a:pt x="824567" y="1693003"/>
                  <a:pt x="842967" y="1686102"/>
                </a:cubicBezTo>
                <a:cubicBezTo>
                  <a:pt x="853772" y="1682050"/>
                  <a:pt x="865489" y="1680314"/>
                  <a:pt x="875810" y="1675153"/>
                </a:cubicBezTo>
                <a:cubicBezTo>
                  <a:pt x="887579" y="1669268"/>
                  <a:pt x="897229" y="1659784"/>
                  <a:pt x="908653" y="1653255"/>
                </a:cubicBezTo>
                <a:cubicBezTo>
                  <a:pt x="922822" y="1645157"/>
                  <a:pt x="937846" y="1638657"/>
                  <a:pt x="952443" y="1631358"/>
                </a:cubicBezTo>
                <a:cubicBezTo>
                  <a:pt x="967040" y="1613110"/>
                  <a:pt x="979711" y="1593138"/>
                  <a:pt x="996234" y="1576614"/>
                </a:cubicBezTo>
                <a:cubicBezTo>
                  <a:pt x="1005538" y="1567310"/>
                  <a:pt x="1019087" y="1563280"/>
                  <a:pt x="1029077" y="1554717"/>
                </a:cubicBezTo>
                <a:cubicBezTo>
                  <a:pt x="1044750" y="1541281"/>
                  <a:pt x="1059274" y="1526459"/>
                  <a:pt x="1072867" y="1510922"/>
                </a:cubicBezTo>
                <a:cubicBezTo>
                  <a:pt x="1101891" y="1477748"/>
                  <a:pt x="1115664" y="1450535"/>
                  <a:pt x="1138553" y="1412384"/>
                </a:cubicBezTo>
                <a:cubicBezTo>
                  <a:pt x="1163272" y="1189890"/>
                  <a:pt x="1171916" y="1251450"/>
                  <a:pt x="1138553" y="1040127"/>
                </a:cubicBezTo>
                <a:cubicBezTo>
                  <a:pt x="1132221" y="1000020"/>
                  <a:pt x="1079500" y="924958"/>
                  <a:pt x="1072867" y="908743"/>
                </a:cubicBezTo>
                <a:cubicBezTo>
                  <a:pt x="1054074" y="862799"/>
                  <a:pt x="1045212" y="813353"/>
                  <a:pt x="1029077" y="766410"/>
                </a:cubicBezTo>
                <a:cubicBezTo>
                  <a:pt x="1005057" y="696525"/>
                  <a:pt x="978106" y="627682"/>
                  <a:pt x="952443" y="558384"/>
                </a:cubicBezTo>
                <a:cubicBezTo>
                  <a:pt x="941614" y="529143"/>
                  <a:pt x="929461" y="500376"/>
                  <a:pt x="919601" y="470794"/>
                </a:cubicBezTo>
                <a:cubicBezTo>
                  <a:pt x="912302" y="448897"/>
                  <a:pt x="907079" y="426195"/>
                  <a:pt x="897705" y="405102"/>
                </a:cubicBezTo>
                <a:cubicBezTo>
                  <a:pt x="892361" y="393078"/>
                  <a:pt x="885114" y="381561"/>
                  <a:pt x="875810" y="372256"/>
                </a:cubicBezTo>
                <a:cubicBezTo>
                  <a:pt x="866506" y="362952"/>
                  <a:pt x="853915" y="357658"/>
                  <a:pt x="842967" y="350359"/>
                </a:cubicBezTo>
                <a:cubicBezTo>
                  <a:pt x="835669" y="335761"/>
                  <a:pt x="829721" y="320405"/>
                  <a:pt x="821072" y="306564"/>
                </a:cubicBezTo>
                <a:cubicBezTo>
                  <a:pt x="811402" y="291090"/>
                  <a:pt x="796389" y="279090"/>
                  <a:pt x="788229" y="262769"/>
                </a:cubicBezTo>
                <a:cubicBezTo>
                  <a:pt x="781500" y="249310"/>
                  <a:pt x="782565" y="233064"/>
                  <a:pt x="777282" y="218974"/>
                </a:cubicBezTo>
                <a:cubicBezTo>
                  <a:pt x="759991" y="172860"/>
                  <a:pt x="755989" y="175782"/>
                  <a:pt x="722543" y="142333"/>
                </a:cubicBezTo>
                <a:cubicBezTo>
                  <a:pt x="715245" y="127735"/>
                  <a:pt x="708745" y="112709"/>
                  <a:pt x="700648" y="98538"/>
                </a:cubicBezTo>
                <a:cubicBezTo>
                  <a:pt x="682549" y="66862"/>
                  <a:pt x="664136" y="46211"/>
                  <a:pt x="634962" y="21897"/>
                </a:cubicBezTo>
                <a:cubicBezTo>
                  <a:pt x="628694" y="16673"/>
                  <a:pt x="620365" y="14598"/>
                  <a:pt x="613067" y="10948"/>
                </a:cubicBezTo>
              </a:path>
            </a:pathLst>
          </a:custGeom>
          <a:ln w="38100" cmpd="sng">
            <a:solidFill>
              <a:srgbClr val="008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6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504745" y="2788372"/>
            <a:ext cx="4334104" cy="20838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Tree Traversal</a:t>
            </a:r>
            <a:endParaRPr kumimoji="1" lang="zh-CN" altLang="en-US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5054071" y="1633134"/>
            <a:ext cx="3868239" cy="3806825"/>
            <a:chOff x="2232" y="1586"/>
            <a:chExt cx="3384" cy="2398"/>
          </a:xfrm>
        </p:grpSpPr>
        <p:sp>
          <p:nvSpPr>
            <p:cNvPr id="8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9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10" name="AutoShape 7"/>
            <p:cNvCxnSpPr>
              <a:cxnSpLocks noChangeShapeType="1"/>
              <a:stCxn id="9" idx="3"/>
              <a:endCxn id="8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8"/>
            <p:cNvCxnSpPr>
              <a:cxnSpLocks noChangeShapeType="1"/>
              <a:stCxn id="9" idx="5"/>
              <a:endCxn id="26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13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14" name="AutoShape 11"/>
            <p:cNvCxnSpPr>
              <a:cxnSpLocks noChangeShapeType="1"/>
              <a:stCxn id="8" idx="3"/>
              <a:endCxn id="13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2"/>
            <p:cNvCxnSpPr>
              <a:cxnSpLocks noChangeShapeType="1"/>
              <a:stCxn id="13" idx="5"/>
              <a:endCxn id="12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17" name="AutoShape 14"/>
            <p:cNvCxnSpPr>
              <a:cxnSpLocks noChangeShapeType="1"/>
              <a:stCxn id="8" idx="5"/>
              <a:endCxn id="16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9" name="AutoShape 16"/>
            <p:cNvCxnSpPr>
              <a:cxnSpLocks noChangeShapeType="1"/>
              <a:stCxn id="18" idx="2"/>
              <a:endCxn id="9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21" name="AutoShape 18"/>
            <p:cNvCxnSpPr>
              <a:cxnSpLocks noChangeShapeType="1"/>
              <a:stCxn id="13" idx="3"/>
              <a:endCxn id="20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23" name="AutoShape 20"/>
            <p:cNvCxnSpPr>
              <a:cxnSpLocks noChangeShapeType="1"/>
              <a:stCxn id="16" idx="5"/>
              <a:endCxn id="22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25" name="AutoShape 22"/>
            <p:cNvCxnSpPr>
              <a:cxnSpLocks noChangeShapeType="1"/>
              <a:stCxn id="16" idx="3"/>
              <a:endCxn id="24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27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28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29" name="AutoShape 26"/>
            <p:cNvCxnSpPr>
              <a:cxnSpLocks noChangeShapeType="1"/>
              <a:stCxn id="26" idx="3"/>
              <a:endCxn id="28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7"/>
            <p:cNvCxnSpPr>
              <a:cxnSpLocks noChangeShapeType="1"/>
              <a:stCxn id="28" idx="5"/>
              <a:endCxn id="27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 dirty="0">
                  <a:latin typeface="Calibri" charset="0"/>
                </a:rPr>
                <a:t>58</a:t>
              </a:r>
            </a:p>
          </p:txBody>
        </p:sp>
        <p:cxnSp>
          <p:nvCxnSpPr>
            <p:cNvPr id="32" name="AutoShape 29"/>
            <p:cNvCxnSpPr>
              <a:cxnSpLocks noChangeShapeType="1"/>
              <a:stCxn id="26" idx="5"/>
              <a:endCxn id="31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34" name="AutoShape 31"/>
            <p:cNvCxnSpPr>
              <a:cxnSpLocks noChangeShapeType="1"/>
              <a:stCxn id="28" idx="3"/>
              <a:endCxn id="33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36" name="AutoShape 33"/>
            <p:cNvCxnSpPr>
              <a:cxnSpLocks noChangeShapeType="1"/>
              <a:stCxn id="31" idx="5"/>
              <a:endCxn id="35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7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38" name="AutoShape 35"/>
            <p:cNvCxnSpPr>
              <a:cxnSpLocks noChangeShapeType="1"/>
              <a:stCxn id="31" idx="3"/>
              <a:endCxn id="37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Freeform 2"/>
          <p:cNvSpPr/>
          <p:nvPr/>
        </p:nvSpPr>
        <p:spPr>
          <a:xfrm>
            <a:off x="4948324" y="3054693"/>
            <a:ext cx="2112891" cy="2627691"/>
          </a:xfrm>
          <a:custGeom>
            <a:avLst/>
            <a:gdLst>
              <a:gd name="connsiteX0" fmla="*/ 733491 w 1160453"/>
              <a:gd name="connsiteY0" fmla="*/ 32846 h 1718948"/>
              <a:gd name="connsiteX1" fmla="*/ 624015 w 1160453"/>
              <a:gd name="connsiteY1" fmla="*/ 21897 h 1718948"/>
              <a:gd name="connsiteX2" fmla="*/ 591172 w 1160453"/>
              <a:gd name="connsiteY2" fmla="*/ 10948 h 1718948"/>
              <a:gd name="connsiteX3" fmla="*/ 547381 w 1160453"/>
              <a:gd name="connsiteY3" fmla="*/ 0 h 1718948"/>
              <a:gd name="connsiteX4" fmla="*/ 437905 w 1160453"/>
              <a:gd name="connsiteY4" fmla="*/ 10948 h 1718948"/>
              <a:gd name="connsiteX5" fmla="*/ 361272 w 1160453"/>
              <a:gd name="connsiteY5" fmla="*/ 43795 h 1718948"/>
              <a:gd name="connsiteX6" fmla="*/ 328429 w 1160453"/>
              <a:gd name="connsiteY6" fmla="*/ 76641 h 1718948"/>
              <a:gd name="connsiteX7" fmla="*/ 295586 w 1160453"/>
              <a:gd name="connsiteY7" fmla="*/ 142333 h 1718948"/>
              <a:gd name="connsiteX8" fmla="*/ 262743 w 1160453"/>
              <a:gd name="connsiteY8" fmla="*/ 153282 h 1718948"/>
              <a:gd name="connsiteX9" fmla="*/ 240848 w 1160453"/>
              <a:gd name="connsiteY9" fmla="*/ 186128 h 1718948"/>
              <a:gd name="connsiteX10" fmla="*/ 229900 w 1160453"/>
              <a:gd name="connsiteY10" fmla="*/ 229923 h 1718948"/>
              <a:gd name="connsiteX11" fmla="*/ 208005 w 1160453"/>
              <a:gd name="connsiteY11" fmla="*/ 273718 h 1718948"/>
              <a:gd name="connsiteX12" fmla="*/ 153267 w 1160453"/>
              <a:gd name="connsiteY12" fmla="*/ 470794 h 1718948"/>
              <a:gd name="connsiteX13" fmla="*/ 131372 w 1160453"/>
              <a:gd name="connsiteY13" fmla="*/ 514589 h 1718948"/>
              <a:gd name="connsiteX14" fmla="*/ 98529 w 1160453"/>
              <a:gd name="connsiteY14" fmla="*/ 558384 h 1718948"/>
              <a:gd name="connsiteX15" fmla="*/ 76634 w 1160453"/>
              <a:gd name="connsiteY15" fmla="*/ 689769 h 1718948"/>
              <a:gd name="connsiteX16" fmla="*/ 43791 w 1160453"/>
              <a:gd name="connsiteY16" fmla="*/ 744512 h 1718948"/>
              <a:gd name="connsiteX17" fmla="*/ 21896 w 1160453"/>
              <a:gd name="connsiteY17" fmla="*/ 919692 h 1718948"/>
              <a:gd name="connsiteX18" fmla="*/ 0 w 1160453"/>
              <a:gd name="connsiteY18" fmla="*/ 1226256 h 1718948"/>
              <a:gd name="connsiteX19" fmla="*/ 10948 w 1160453"/>
              <a:gd name="connsiteY19" fmla="*/ 1445230 h 1718948"/>
              <a:gd name="connsiteX20" fmla="*/ 43791 w 1160453"/>
              <a:gd name="connsiteY20" fmla="*/ 1510922 h 1718948"/>
              <a:gd name="connsiteX21" fmla="*/ 65686 w 1160453"/>
              <a:gd name="connsiteY21" fmla="*/ 1532820 h 1718948"/>
              <a:gd name="connsiteX22" fmla="*/ 218953 w 1160453"/>
              <a:gd name="connsiteY22" fmla="*/ 1598512 h 1718948"/>
              <a:gd name="connsiteX23" fmla="*/ 295586 w 1160453"/>
              <a:gd name="connsiteY23" fmla="*/ 1631358 h 1718948"/>
              <a:gd name="connsiteX24" fmla="*/ 372220 w 1160453"/>
              <a:gd name="connsiteY24" fmla="*/ 1664204 h 1718948"/>
              <a:gd name="connsiteX25" fmla="*/ 448853 w 1160453"/>
              <a:gd name="connsiteY25" fmla="*/ 1675153 h 1718948"/>
              <a:gd name="connsiteX26" fmla="*/ 514539 w 1160453"/>
              <a:gd name="connsiteY26" fmla="*/ 1697050 h 1718948"/>
              <a:gd name="connsiteX27" fmla="*/ 656858 w 1160453"/>
              <a:gd name="connsiteY27" fmla="*/ 1718948 h 1718948"/>
              <a:gd name="connsiteX28" fmla="*/ 788229 w 1160453"/>
              <a:gd name="connsiteY28" fmla="*/ 1707999 h 1718948"/>
              <a:gd name="connsiteX29" fmla="*/ 842967 w 1160453"/>
              <a:gd name="connsiteY29" fmla="*/ 1686102 h 1718948"/>
              <a:gd name="connsiteX30" fmla="*/ 875810 w 1160453"/>
              <a:gd name="connsiteY30" fmla="*/ 1675153 h 1718948"/>
              <a:gd name="connsiteX31" fmla="*/ 908653 w 1160453"/>
              <a:gd name="connsiteY31" fmla="*/ 1653255 h 1718948"/>
              <a:gd name="connsiteX32" fmla="*/ 952443 w 1160453"/>
              <a:gd name="connsiteY32" fmla="*/ 1631358 h 1718948"/>
              <a:gd name="connsiteX33" fmla="*/ 996234 w 1160453"/>
              <a:gd name="connsiteY33" fmla="*/ 1576614 h 1718948"/>
              <a:gd name="connsiteX34" fmla="*/ 1029077 w 1160453"/>
              <a:gd name="connsiteY34" fmla="*/ 1554717 h 1718948"/>
              <a:gd name="connsiteX35" fmla="*/ 1072867 w 1160453"/>
              <a:gd name="connsiteY35" fmla="*/ 1510922 h 1718948"/>
              <a:gd name="connsiteX36" fmla="*/ 1138553 w 1160453"/>
              <a:gd name="connsiteY36" fmla="*/ 1412384 h 1718948"/>
              <a:gd name="connsiteX37" fmla="*/ 1138553 w 1160453"/>
              <a:gd name="connsiteY37" fmla="*/ 1040127 h 1718948"/>
              <a:gd name="connsiteX38" fmla="*/ 1072867 w 1160453"/>
              <a:gd name="connsiteY38" fmla="*/ 908743 h 1718948"/>
              <a:gd name="connsiteX39" fmla="*/ 1029077 w 1160453"/>
              <a:gd name="connsiteY39" fmla="*/ 766410 h 1718948"/>
              <a:gd name="connsiteX40" fmla="*/ 952443 w 1160453"/>
              <a:gd name="connsiteY40" fmla="*/ 558384 h 1718948"/>
              <a:gd name="connsiteX41" fmla="*/ 919601 w 1160453"/>
              <a:gd name="connsiteY41" fmla="*/ 470794 h 1718948"/>
              <a:gd name="connsiteX42" fmla="*/ 897705 w 1160453"/>
              <a:gd name="connsiteY42" fmla="*/ 405102 h 1718948"/>
              <a:gd name="connsiteX43" fmla="*/ 875810 w 1160453"/>
              <a:gd name="connsiteY43" fmla="*/ 372256 h 1718948"/>
              <a:gd name="connsiteX44" fmla="*/ 842967 w 1160453"/>
              <a:gd name="connsiteY44" fmla="*/ 350359 h 1718948"/>
              <a:gd name="connsiteX45" fmla="*/ 821072 w 1160453"/>
              <a:gd name="connsiteY45" fmla="*/ 306564 h 1718948"/>
              <a:gd name="connsiteX46" fmla="*/ 788229 w 1160453"/>
              <a:gd name="connsiteY46" fmla="*/ 262769 h 1718948"/>
              <a:gd name="connsiteX47" fmla="*/ 777282 w 1160453"/>
              <a:gd name="connsiteY47" fmla="*/ 218974 h 1718948"/>
              <a:gd name="connsiteX48" fmla="*/ 722543 w 1160453"/>
              <a:gd name="connsiteY48" fmla="*/ 142333 h 1718948"/>
              <a:gd name="connsiteX49" fmla="*/ 700648 w 1160453"/>
              <a:gd name="connsiteY49" fmla="*/ 98538 h 1718948"/>
              <a:gd name="connsiteX50" fmla="*/ 634962 w 1160453"/>
              <a:gd name="connsiteY50" fmla="*/ 21897 h 1718948"/>
              <a:gd name="connsiteX51" fmla="*/ 613067 w 1160453"/>
              <a:gd name="connsiteY51" fmla="*/ 10948 h 171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0453" h="1718948">
                <a:moveTo>
                  <a:pt x="733491" y="32846"/>
                </a:moveTo>
                <a:cubicBezTo>
                  <a:pt x="696999" y="29196"/>
                  <a:pt x="660262" y="27474"/>
                  <a:pt x="624015" y="21897"/>
                </a:cubicBezTo>
                <a:cubicBezTo>
                  <a:pt x="612609" y="20142"/>
                  <a:pt x="602268" y="14118"/>
                  <a:pt x="591172" y="10948"/>
                </a:cubicBezTo>
                <a:cubicBezTo>
                  <a:pt x="576705" y="6814"/>
                  <a:pt x="561978" y="3649"/>
                  <a:pt x="547381" y="0"/>
                </a:cubicBezTo>
                <a:cubicBezTo>
                  <a:pt x="510889" y="3649"/>
                  <a:pt x="474152" y="5371"/>
                  <a:pt x="437905" y="10948"/>
                </a:cubicBezTo>
                <a:cubicBezTo>
                  <a:pt x="419686" y="13751"/>
                  <a:pt x="372807" y="35555"/>
                  <a:pt x="361272" y="43795"/>
                </a:cubicBezTo>
                <a:cubicBezTo>
                  <a:pt x="348673" y="52795"/>
                  <a:pt x="339377" y="65692"/>
                  <a:pt x="328429" y="76641"/>
                </a:cubicBezTo>
                <a:cubicBezTo>
                  <a:pt x="321217" y="98277"/>
                  <a:pt x="314878" y="126898"/>
                  <a:pt x="295586" y="142333"/>
                </a:cubicBezTo>
                <a:cubicBezTo>
                  <a:pt x="286575" y="149542"/>
                  <a:pt x="273691" y="149632"/>
                  <a:pt x="262743" y="153282"/>
                </a:cubicBezTo>
                <a:cubicBezTo>
                  <a:pt x="255445" y="164231"/>
                  <a:pt x="246031" y="174034"/>
                  <a:pt x="240848" y="186128"/>
                </a:cubicBezTo>
                <a:cubicBezTo>
                  <a:pt x="234921" y="199959"/>
                  <a:pt x="235183" y="215833"/>
                  <a:pt x="229900" y="229923"/>
                </a:cubicBezTo>
                <a:cubicBezTo>
                  <a:pt x="224170" y="245205"/>
                  <a:pt x="215303" y="259120"/>
                  <a:pt x="208005" y="273718"/>
                </a:cubicBezTo>
                <a:cubicBezTo>
                  <a:pt x="193144" y="333166"/>
                  <a:pt x="177379" y="410507"/>
                  <a:pt x="153267" y="470794"/>
                </a:cubicBezTo>
                <a:cubicBezTo>
                  <a:pt x="147206" y="485948"/>
                  <a:pt x="140021" y="500748"/>
                  <a:pt x="131372" y="514589"/>
                </a:cubicBezTo>
                <a:cubicBezTo>
                  <a:pt x="121702" y="530063"/>
                  <a:pt x="109477" y="543786"/>
                  <a:pt x="98529" y="558384"/>
                </a:cubicBezTo>
                <a:cubicBezTo>
                  <a:pt x="95061" y="589595"/>
                  <a:pt x="94973" y="653087"/>
                  <a:pt x="76634" y="689769"/>
                </a:cubicBezTo>
                <a:cubicBezTo>
                  <a:pt x="67118" y="708803"/>
                  <a:pt x="54739" y="726264"/>
                  <a:pt x="43791" y="744512"/>
                </a:cubicBezTo>
                <a:cubicBezTo>
                  <a:pt x="36493" y="802905"/>
                  <a:pt x="25160" y="860935"/>
                  <a:pt x="21896" y="919692"/>
                </a:cubicBezTo>
                <a:cubicBezTo>
                  <a:pt x="8914" y="1153390"/>
                  <a:pt x="17494" y="1051301"/>
                  <a:pt x="0" y="1226256"/>
                </a:cubicBezTo>
                <a:cubicBezTo>
                  <a:pt x="3649" y="1299247"/>
                  <a:pt x="-164" y="1372997"/>
                  <a:pt x="10948" y="1445230"/>
                </a:cubicBezTo>
                <a:cubicBezTo>
                  <a:pt x="14670" y="1469427"/>
                  <a:pt x="30817" y="1490161"/>
                  <a:pt x="43791" y="1510922"/>
                </a:cubicBezTo>
                <a:cubicBezTo>
                  <a:pt x="49261" y="1519675"/>
                  <a:pt x="56835" y="1527509"/>
                  <a:pt x="65686" y="1532820"/>
                </a:cubicBezTo>
                <a:cubicBezTo>
                  <a:pt x="156200" y="1587134"/>
                  <a:pt x="134825" y="1566152"/>
                  <a:pt x="218953" y="1598512"/>
                </a:cubicBezTo>
                <a:cubicBezTo>
                  <a:pt x="244892" y="1608490"/>
                  <a:pt x="270286" y="1619857"/>
                  <a:pt x="295586" y="1631358"/>
                </a:cubicBezTo>
                <a:cubicBezTo>
                  <a:pt x="323559" y="1644074"/>
                  <a:pt x="342378" y="1658235"/>
                  <a:pt x="372220" y="1664204"/>
                </a:cubicBezTo>
                <a:cubicBezTo>
                  <a:pt x="397523" y="1669265"/>
                  <a:pt x="423309" y="1671503"/>
                  <a:pt x="448853" y="1675153"/>
                </a:cubicBezTo>
                <a:cubicBezTo>
                  <a:pt x="470748" y="1682452"/>
                  <a:pt x="492148" y="1691452"/>
                  <a:pt x="514539" y="1697050"/>
                </a:cubicBezTo>
                <a:cubicBezTo>
                  <a:pt x="534796" y="1702115"/>
                  <a:pt x="640649" y="1716632"/>
                  <a:pt x="656858" y="1718948"/>
                </a:cubicBezTo>
                <a:cubicBezTo>
                  <a:pt x="700648" y="1715298"/>
                  <a:pt x="744956" y="1715636"/>
                  <a:pt x="788229" y="1707999"/>
                </a:cubicBezTo>
                <a:cubicBezTo>
                  <a:pt x="807582" y="1704583"/>
                  <a:pt x="824567" y="1693003"/>
                  <a:pt x="842967" y="1686102"/>
                </a:cubicBezTo>
                <a:cubicBezTo>
                  <a:pt x="853772" y="1682050"/>
                  <a:pt x="865489" y="1680314"/>
                  <a:pt x="875810" y="1675153"/>
                </a:cubicBezTo>
                <a:cubicBezTo>
                  <a:pt x="887579" y="1669268"/>
                  <a:pt x="897229" y="1659784"/>
                  <a:pt x="908653" y="1653255"/>
                </a:cubicBezTo>
                <a:cubicBezTo>
                  <a:pt x="922822" y="1645157"/>
                  <a:pt x="937846" y="1638657"/>
                  <a:pt x="952443" y="1631358"/>
                </a:cubicBezTo>
                <a:cubicBezTo>
                  <a:pt x="967040" y="1613110"/>
                  <a:pt x="979711" y="1593138"/>
                  <a:pt x="996234" y="1576614"/>
                </a:cubicBezTo>
                <a:cubicBezTo>
                  <a:pt x="1005538" y="1567310"/>
                  <a:pt x="1019087" y="1563280"/>
                  <a:pt x="1029077" y="1554717"/>
                </a:cubicBezTo>
                <a:cubicBezTo>
                  <a:pt x="1044750" y="1541281"/>
                  <a:pt x="1059274" y="1526459"/>
                  <a:pt x="1072867" y="1510922"/>
                </a:cubicBezTo>
                <a:cubicBezTo>
                  <a:pt x="1101891" y="1477748"/>
                  <a:pt x="1115664" y="1450535"/>
                  <a:pt x="1138553" y="1412384"/>
                </a:cubicBezTo>
                <a:cubicBezTo>
                  <a:pt x="1163272" y="1189890"/>
                  <a:pt x="1171916" y="1251450"/>
                  <a:pt x="1138553" y="1040127"/>
                </a:cubicBezTo>
                <a:cubicBezTo>
                  <a:pt x="1132221" y="1000020"/>
                  <a:pt x="1079500" y="924958"/>
                  <a:pt x="1072867" y="908743"/>
                </a:cubicBezTo>
                <a:cubicBezTo>
                  <a:pt x="1054074" y="862799"/>
                  <a:pt x="1045212" y="813353"/>
                  <a:pt x="1029077" y="766410"/>
                </a:cubicBezTo>
                <a:cubicBezTo>
                  <a:pt x="1005057" y="696525"/>
                  <a:pt x="978106" y="627682"/>
                  <a:pt x="952443" y="558384"/>
                </a:cubicBezTo>
                <a:cubicBezTo>
                  <a:pt x="941614" y="529143"/>
                  <a:pt x="929461" y="500376"/>
                  <a:pt x="919601" y="470794"/>
                </a:cubicBezTo>
                <a:cubicBezTo>
                  <a:pt x="912302" y="448897"/>
                  <a:pt x="907079" y="426195"/>
                  <a:pt x="897705" y="405102"/>
                </a:cubicBezTo>
                <a:cubicBezTo>
                  <a:pt x="892361" y="393078"/>
                  <a:pt x="885114" y="381561"/>
                  <a:pt x="875810" y="372256"/>
                </a:cubicBezTo>
                <a:cubicBezTo>
                  <a:pt x="866506" y="362952"/>
                  <a:pt x="853915" y="357658"/>
                  <a:pt x="842967" y="350359"/>
                </a:cubicBezTo>
                <a:cubicBezTo>
                  <a:pt x="835669" y="335761"/>
                  <a:pt x="829721" y="320405"/>
                  <a:pt x="821072" y="306564"/>
                </a:cubicBezTo>
                <a:cubicBezTo>
                  <a:pt x="811402" y="291090"/>
                  <a:pt x="796389" y="279090"/>
                  <a:pt x="788229" y="262769"/>
                </a:cubicBezTo>
                <a:cubicBezTo>
                  <a:pt x="781500" y="249310"/>
                  <a:pt x="782565" y="233064"/>
                  <a:pt x="777282" y="218974"/>
                </a:cubicBezTo>
                <a:cubicBezTo>
                  <a:pt x="759991" y="172860"/>
                  <a:pt x="755989" y="175782"/>
                  <a:pt x="722543" y="142333"/>
                </a:cubicBezTo>
                <a:cubicBezTo>
                  <a:pt x="715245" y="127735"/>
                  <a:pt x="708745" y="112709"/>
                  <a:pt x="700648" y="98538"/>
                </a:cubicBezTo>
                <a:cubicBezTo>
                  <a:pt x="682549" y="66862"/>
                  <a:pt x="664136" y="46211"/>
                  <a:pt x="634962" y="21897"/>
                </a:cubicBezTo>
                <a:cubicBezTo>
                  <a:pt x="628694" y="16673"/>
                  <a:pt x="620365" y="14598"/>
                  <a:pt x="613067" y="10948"/>
                </a:cubicBezTo>
              </a:path>
            </a:pathLst>
          </a:custGeom>
          <a:ln w="38100" cmpd="sng">
            <a:solidFill>
              <a:srgbClr val="008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06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504745" y="2788372"/>
            <a:ext cx="4334104" cy="20838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Tree Traversal</a:t>
            </a:r>
            <a:endParaRPr kumimoji="1" lang="zh-CN" altLang="en-US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5054071" y="1633134"/>
            <a:ext cx="3868239" cy="3806825"/>
            <a:chOff x="2232" y="1586"/>
            <a:chExt cx="3384" cy="2398"/>
          </a:xfrm>
        </p:grpSpPr>
        <p:sp>
          <p:nvSpPr>
            <p:cNvPr id="8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9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10" name="AutoShape 7"/>
            <p:cNvCxnSpPr>
              <a:cxnSpLocks noChangeShapeType="1"/>
              <a:stCxn id="9" idx="3"/>
              <a:endCxn id="8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8"/>
            <p:cNvCxnSpPr>
              <a:cxnSpLocks noChangeShapeType="1"/>
              <a:stCxn id="9" idx="5"/>
              <a:endCxn id="26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13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14" name="AutoShape 11"/>
            <p:cNvCxnSpPr>
              <a:cxnSpLocks noChangeShapeType="1"/>
              <a:stCxn id="8" idx="3"/>
              <a:endCxn id="13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2"/>
            <p:cNvCxnSpPr>
              <a:cxnSpLocks noChangeShapeType="1"/>
              <a:stCxn id="13" idx="5"/>
              <a:endCxn id="12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17" name="AutoShape 14"/>
            <p:cNvCxnSpPr>
              <a:cxnSpLocks noChangeShapeType="1"/>
              <a:stCxn id="8" idx="5"/>
              <a:endCxn id="16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9" name="AutoShape 16"/>
            <p:cNvCxnSpPr>
              <a:cxnSpLocks noChangeShapeType="1"/>
              <a:stCxn id="18" idx="2"/>
              <a:endCxn id="9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21" name="AutoShape 18"/>
            <p:cNvCxnSpPr>
              <a:cxnSpLocks noChangeShapeType="1"/>
              <a:stCxn id="13" idx="3"/>
              <a:endCxn id="20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23" name="AutoShape 20"/>
            <p:cNvCxnSpPr>
              <a:cxnSpLocks noChangeShapeType="1"/>
              <a:stCxn id="16" idx="5"/>
              <a:endCxn id="22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25" name="AutoShape 22"/>
            <p:cNvCxnSpPr>
              <a:cxnSpLocks noChangeShapeType="1"/>
              <a:stCxn id="16" idx="3"/>
              <a:endCxn id="24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27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28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29" name="AutoShape 26"/>
            <p:cNvCxnSpPr>
              <a:cxnSpLocks noChangeShapeType="1"/>
              <a:stCxn id="26" idx="3"/>
              <a:endCxn id="28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7"/>
            <p:cNvCxnSpPr>
              <a:cxnSpLocks noChangeShapeType="1"/>
              <a:stCxn id="28" idx="5"/>
              <a:endCxn id="27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 dirty="0">
                  <a:latin typeface="Calibri" charset="0"/>
                </a:rPr>
                <a:t>58</a:t>
              </a:r>
            </a:p>
          </p:txBody>
        </p:sp>
        <p:cxnSp>
          <p:nvCxnSpPr>
            <p:cNvPr id="32" name="AutoShape 29"/>
            <p:cNvCxnSpPr>
              <a:cxnSpLocks noChangeShapeType="1"/>
              <a:stCxn id="26" idx="5"/>
              <a:endCxn id="31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34" name="AutoShape 31"/>
            <p:cNvCxnSpPr>
              <a:cxnSpLocks noChangeShapeType="1"/>
              <a:stCxn id="28" idx="3"/>
              <a:endCxn id="33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36" name="AutoShape 33"/>
            <p:cNvCxnSpPr>
              <a:cxnSpLocks noChangeShapeType="1"/>
              <a:stCxn id="31" idx="5"/>
              <a:endCxn id="35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7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38" name="AutoShape 35"/>
            <p:cNvCxnSpPr>
              <a:cxnSpLocks noChangeShapeType="1"/>
              <a:stCxn id="31" idx="3"/>
              <a:endCxn id="37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Freeform 2"/>
          <p:cNvSpPr/>
          <p:nvPr/>
        </p:nvSpPr>
        <p:spPr>
          <a:xfrm>
            <a:off x="4981168" y="2266389"/>
            <a:ext cx="4061568" cy="3634975"/>
          </a:xfrm>
          <a:custGeom>
            <a:avLst/>
            <a:gdLst>
              <a:gd name="connsiteX0" fmla="*/ 733491 w 1160453"/>
              <a:gd name="connsiteY0" fmla="*/ 32846 h 1718948"/>
              <a:gd name="connsiteX1" fmla="*/ 624015 w 1160453"/>
              <a:gd name="connsiteY1" fmla="*/ 21897 h 1718948"/>
              <a:gd name="connsiteX2" fmla="*/ 591172 w 1160453"/>
              <a:gd name="connsiteY2" fmla="*/ 10948 h 1718948"/>
              <a:gd name="connsiteX3" fmla="*/ 547381 w 1160453"/>
              <a:gd name="connsiteY3" fmla="*/ 0 h 1718948"/>
              <a:gd name="connsiteX4" fmla="*/ 437905 w 1160453"/>
              <a:gd name="connsiteY4" fmla="*/ 10948 h 1718948"/>
              <a:gd name="connsiteX5" fmla="*/ 361272 w 1160453"/>
              <a:gd name="connsiteY5" fmla="*/ 43795 h 1718948"/>
              <a:gd name="connsiteX6" fmla="*/ 328429 w 1160453"/>
              <a:gd name="connsiteY6" fmla="*/ 76641 h 1718948"/>
              <a:gd name="connsiteX7" fmla="*/ 295586 w 1160453"/>
              <a:gd name="connsiteY7" fmla="*/ 142333 h 1718948"/>
              <a:gd name="connsiteX8" fmla="*/ 262743 w 1160453"/>
              <a:gd name="connsiteY8" fmla="*/ 153282 h 1718948"/>
              <a:gd name="connsiteX9" fmla="*/ 240848 w 1160453"/>
              <a:gd name="connsiteY9" fmla="*/ 186128 h 1718948"/>
              <a:gd name="connsiteX10" fmla="*/ 229900 w 1160453"/>
              <a:gd name="connsiteY10" fmla="*/ 229923 h 1718948"/>
              <a:gd name="connsiteX11" fmla="*/ 208005 w 1160453"/>
              <a:gd name="connsiteY11" fmla="*/ 273718 h 1718948"/>
              <a:gd name="connsiteX12" fmla="*/ 153267 w 1160453"/>
              <a:gd name="connsiteY12" fmla="*/ 470794 h 1718948"/>
              <a:gd name="connsiteX13" fmla="*/ 131372 w 1160453"/>
              <a:gd name="connsiteY13" fmla="*/ 514589 h 1718948"/>
              <a:gd name="connsiteX14" fmla="*/ 98529 w 1160453"/>
              <a:gd name="connsiteY14" fmla="*/ 558384 h 1718948"/>
              <a:gd name="connsiteX15" fmla="*/ 76634 w 1160453"/>
              <a:gd name="connsiteY15" fmla="*/ 689769 h 1718948"/>
              <a:gd name="connsiteX16" fmla="*/ 43791 w 1160453"/>
              <a:gd name="connsiteY16" fmla="*/ 744512 h 1718948"/>
              <a:gd name="connsiteX17" fmla="*/ 21896 w 1160453"/>
              <a:gd name="connsiteY17" fmla="*/ 919692 h 1718948"/>
              <a:gd name="connsiteX18" fmla="*/ 0 w 1160453"/>
              <a:gd name="connsiteY18" fmla="*/ 1226256 h 1718948"/>
              <a:gd name="connsiteX19" fmla="*/ 10948 w 1160453"/>
              <a:gd name="connsiteY19" fmla="*/ 1445230 h 1718948"/>
              <a:gd name="connsiteX20" fmla="*/ 43791 w 1160453"/>
              <a:gd name="connsiteY20" fmla="*/ 1510922 h 1718948"/>
              <a:gd name="connsiteX21" fmla="*/ 65686 w 1160453"/>
              <a:gd name="connsiteY21" fmla="*/ 1532820 h 1718948"/>
              <a:gd name="connsiteX22" fmla="*/ 218953 w 1160453"/>
              <a:gd name="connsiteY22" fmla="*/ 1598512 h 1718948"/>
              <a:gd name="connsiteX23" fmla="*/ 295586 w 1160453"/>
              <a:gd name="connsiteY23" fmla="*/ 1631358 h 1718948"/>
              <a:gd name="connsiteX24" fmla="*/ 372220 w 1160453"/>
              <a:gd name="connsiteY24" fmla="*/ 1664204 h 1718948"/>
              <a:gd name="connsiteX25" fmla="*/ 448853 w 1160453"/>
              <a:gd name="connsiteY25" fmla="*/ 1675153 h 1718948"/>
              <a:gd name="connsiteX26" fmla="*/ 514539 w 1160453"/>
              <a:gd name="connsiteY26" fmla="*/ 1697050 h 1718948"/>
              <a:gd name="connsiteX27" fmla="*/ 656858 w 1160453"/>
              <a:gd name="connsiteY27" fmla="*/ 1718948 h 1718948"/>
              <a:gd name="connsiteX28" fmla="*/ 788229 w 1160453"/>
              <a:gd name="connsiteY28" fmla="*/ 1707999 h 1718948"/>
              <a:gd name="connsiteX29" fmla="*/ 842967 w 1160453"/>
              <a:gd name="connsiteY29" fmla="*/ 1686102 h 1718948"/>
              <a:gd name="connsiteX30" fmla="*/ 875810 w 1160453"/>
              <a:gd name="connsiteY30" fmla="*/ 1675153 h 1718948"/>
              <a:gd name="connsiteX31" fmla="*/ 908653 w 1160453"/>
              <a:gd name="connsiteY31" fmla="*/ 1653255 h 1718948"/>
              <a:gd name="connsiteX32" fmla="*/ 952443 w 1160453"/>
              <a:gd name="connsiteY32" fmla="*/ 1631358 h 1718948"/>
              <a:gd name="connsiteX33" fmla="*/ 996234 w 1160453"/>
              <a:gd name="connsiteY33" fmla="*/ 1576614 h 1718948"/>
              <a:gd name="connsiteX34" fmla="*/ 1029077 w 1160453"/>
              <a:gd name="connsiteY34" fmla="*/ 1554717 h 1718948"/>
              <a:gd name="connsiteX35" fmla="*/ 1072867 w 1160453"/>
              <a:gd name="connsiteY35" fmla="*/ 1510922 h 1718948"/>
              <a:gd name="connsiteX36" fmla="*/ 1138553 w 1160453"/>
              <a:gd name="connsiteY36" fmla="*/ 1412384 h 1718948"/>
              <a:gd name="connsiteX37" fmla="*/ 1138553 w 1160453"/>
              <a:gd name="connsiteY37" fmla="*/ 1040127 h 1718948"/>
              <a:gd name="connsiteX38" fmla="*/ 1072867 w 1160453"/>
              <a:gd name="connsiteY38" fmla="*/ 908743 h 1718948"/>
              <a:gd name="connsiteX39" fmla="*/ 1029077 w 1160453"/>
              <a:gd name="connsiteY39" fmla="*/ 766410 h 1718948"/>
              <a:gd name="connsiteX40" fmla="*/ 952443 w 1160453"/>
              <a:gd name="connsiteY40" fmla="*/ 558384 h 1718948"/>
              <a:gd name="connsiteX41" fmla="*/ 919601 w 1160453"/>
              <a:gd name="connsiteY41" fmla="*/ 470794 h 1718948"/>
              <a:gd name="connsiteX42" fmla="*/ 897705 w 1160453"/>
              <a:gd name="connsiteY42" fmla="*/ 405102 h 1718948"/>
              <a:gd name="connsiteX43" fmla="*/ 875810 w 1160453"/>
              <a:gd name="connsiteY43" fmla="*/ 372256 h 1718948"/>
              <a:gd name="connsiteX44" fmla="*/ 842967 w 1160453"/>
              <a:gd name="connsiteY44" fmla="*/ 350359 h 1718948"/>
              <a:gd name="connsiteX45" fmla="*/ 821072 w 1160453"/>
              <a:gd name="connsiteY45" fmla="*/ 306564 h 1718948"/>
              <a:gd name="connsiteX46" fmla="*/ 788229 w 1160453"/>
              <a:gd name="connsiteY46" fmla="*/ 262769 h 1718948"/>
              <a:gd name="connsiteX47" fmla="*/ 777282 w 1160453"/>
              <a:gd name="connsiteY47" fmla="*/ 218974 h 1718948"/>
              <a:gd name="connsiteX48" fmla="*/ 722543 w 1160453"/>
              <a:gd name="connsiteY48" fmla="*/ 142333 h 1718948"/>
              <a:gd name="connsiteX49" fmla="*/ 700648 w 1160453"/>
              <a:gd name="connsiteY49" fmla="*/ 98538 h 1718948"/>
              <a:gd name="connsiteX50" fmla="*/ 634962 w 1160453"/>
              <a:gd name="connsiteY50" fmla="*/ 21897 h 1718948"/>
              <a:gd name="connsiteX51" fmla="*/ 613067 w 1160453"/>
              <a:gd name="connsiteY51" fmla="*/ 10948 h 171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0453" h="1718948">
                <a:moveTo>
                  <a:pt x="733491" y="32846"/>
                </a:moveTo>
                <a:cubicBezTo>
                  <a:pt x="696999" y="29196"/>
                  <a:pt x="660262" y="27474"/>
                  <a:pt x="624015" y="21897"/>
                </a:cubicBezTo>
                <a:cubicBezTo>
                  <a:pt x="612609" y="20142"/>
                  <a:pt x="602268" y="14118"/>
                  <a:pt x="591172" y="10948"/>
                </a:cubicBezTo>
                <a:cubicBezTo>
                  <a:pt x="576705" y="6814"/>
                  <a:pt x="561978" y="3649"/>
                  <a:pt x="547381" y="0"/>
                </a:cubicBezTo>
                <a:cubicBezTo>
                  <a:pt x="510889" y="3649"/>
                  <a:pt x="474152" y="5371"/>
                  <a:pt x="437905" y="10948"/>
                </a:cubicBezTo>
                <a:cubicBezTo>
                  <a:pt x="419686" y="13751"/>
                  <a:pt x="372807" y="35555"/>
                  <a:pt x="361272" y="43795"/>
                </a:cubicBezTo>
                <a:cubicBezTo>
                  <a:pt x="348673" y="52795"/>
                  <a:pt x="339377" y="65692"/>
                  <a:pt x="328429" y="76641"/>
                </a:cubicBezTo>
                <a:cubicBezTo>
                  <a:pt x="321217" y="98277"/>
                  <a:pt x="314878" y="126898"/>
                  <a:pt x="295586" y="142333"/>
                </a:cubicBezTo>
                <a:cubicBezTo>
                  <a:pt x="286575" y="149542"/>
                  <a:pt x="273691" y="149632"/>
                  <a:pt x="262743" y="153282"/>
                </a:cubicBezTo>
                <a:cubicBezTo>
                  <a:pt x="255445" y="164231"/>
                  <a:pt x="246031" y="174034"/>
                  <a:pt x="240848" y="186128"/>
                </a:cubicBezTo>
                <a:cubicBezTo>
                  <a:pt x="234921" y="199959"/>
                  <a:pt x="235183" y="215833"/>
                  <a:pt x="229900" y="229923"/>
                </a:cubicBezTo>
                <a:cubicBezTo>
                  <a:pt x="224170" y="245205"/>
                  <a:pt x="215303" y="259120"/>
                  <a:pt x="208005" y="273718"/>
                </a:cubicBezTo>
                <a:cubicBezTo>
                  <a:pt x="193144" y="333166"/>
                  <a:pt x="177379" y="410507"/>
                  <a:pt x="153267" y="470794"/>
                </a:cubicBezTo>
                <a:cubicBezTo>
                  <a:pt x="147206" y="485948"/>
                  <a:pt x="140021" y="500748"/>
                  <a:pt x="131372" y="514589"/>
                </a:cubicBezTo>
                <a:cubicBezTo>
                  <a:pt x="121702" y="530063"/>
                  <a:pt x="109477" y="543786"/>
                  <a:pt x="98529" y="558384"/>
                </a:cubicBezTo>
                <a:cubicBezTo>
                  <a:pt x="95061" y="589595"/>
                  <a:pt x="94973" y="653087"/>
                  <a:pt x="76634" y="689769"/>
                </a:cubicBezTo>
                <a:cubicBezTo>
                  <a:pt x="67118" y="708803"/>
                  <a:pt x="54739" y="726264"/>
                  <a:pt x="43791" y="744512"/>
                </a:cubicBezTo>
                <a:cubicBezTo>
                  <a:pt x="36493" y="802905"/>
                  <a:pt x="25160" y="860935"/>
                  <a:pt x="21896" y="919692"/>
                </a:cubicBezTo>
                <a:cubicBezTo>
                  <a:pt x="8914" y="1153390"/>
                  <a:pt x="17494" y="1051301"/>
                  <a:pt x="0" y="1226256"/>
                </a:cubicBezTo>
                <a:cubicBezTo>
                  <a:pt x="3649" y="1299247"/>
                  <a:pt x="-164" y="1372997"/>
                  <a:pt x="10948" y="1445230"/>
                </a:cubicBezTo>
                <a:cubicBezTo>
                  <a:pt x="14670" y="1469427"/>
                  <a:pt x="30817" y="1490161"/>
                  <a:pt x="43791" y="1510922"/>
                </a:cubicBezTo>
                <a:cubicBezTo>
                  <a:pt x="49261" y="1519675"/>
                  <a:pt x="56835" y="1527509"/>
                  <a:pt x="65686" y="1532820"/>
                </a:cubicBezTo>
                <a:cubicBezTo>
                  <a:pt x="156200" y="1587134"/>
                  <a:pt x="134825" y="1566152"/>
                  <a:pt x="218953" y="1598512"/>
                </a:cubicBezTo>
                <a:cubicBezTo>
                  <a:pt x="244892" y="1608490"/>
                  <a:pt x="270286" y="1619857"/>
                  <a:pt x="295586" y="1631358"/>
                </a:cubicBezTo>
                <a:cubicBezTo>
                  <a:pt x="323559" y="1644074"/>
                  <a:pt x="342378" y="1658235"/>
                  <a:pt x="372220" y="1664204"/>
                </a:cubicBezTo>
                <a:cubicBezTo>
                  <a:pt x="397523" y="1669265"/>
                  <a:pt x="423309" y="1671503"/>
                  <a:pt x="448853" y="1675153"/>
                </a:cubicBezTo>
                <a:cubicBezTo>
                  <a:pt x="470748" y="1682452"/>
                  <a:pt x="492148" y="1691452"/>
                  <a:pt x="514539" y="1697050"/>
                </a:cubicBezTo>
                <a:cubicBezTo>
                  <a:pt x="534796" y="1702115"/>
                  <a:pt x="640649" y="1716632"/>
                  <a:pt x="656858" y="1718948"/>
                </a:cubicBezTo>
                <a:cubicBezTo>
                  <a:pt x="700648" y="1715298"/>
                  <a:pt x="744956" y="1715636"/>
                  <a:pt x="788229" y="1707999"/>
                </a:cubicBezTo>
                <a:cubicBezTo>
                  <a:pt x="807582" y="1704583"/>
                  <a:pt x="824567" y="1693003"/>
                  <a:pt x="842967" y="1686102"/>
                </a:cubicBezTo>
                <a:cubicBezTo>
                  <a:pt x="853772" y="1682050"/>
                  <a:pt x="865489" y="1680314"/>
                  <a:pt x="875810" y="1675153"/>
                </a:cubicBezTo>
                <a:cubicBezTo>
                  <a:pt x="887579" y="1669268"/>
                  <a:pt x="897229" y="1659784"/>
                  <a:pt x="908653" y="1653255"/>
                </a:cubicBezTo>
                <a:cubicBezTo>
                  <a:pt x="922822" y="1645157"/>
                  <a:pt x="937846" y="1638657"/>
                  <a:pt x="952443" y="1631358"/>
                </a:cubicBezTo>
                <a:cubicBezTo>
                  <a:pt x="967040" y="1613110"/>
                  <a:pt x="979711" y="1593138"/>
                  <a:pt x="996234" y="1576614"/>
                </a:cubicBezTo>
                <a:cubicBezTo>
                  <a:pt x="1005538" y="1567310"/>
                  <a:pt x="1019087" y="1563280"/>
                  <a:pt x="1029077" y="1554717"/>
                </a:cubicBezTo>
                <a:cubicBezTo>
                  <a:pt x="1044750" y="1541281"/>
                  <a:pt x="1059274" y="1526459"/>
                  <a:pt x="1072867" y="1510922"/>
                </a:cubicBezTo>
                <a:cubicBezTo>
                  <a:pt x="1101891" y="1477748"/>
                  <a:pt x="1115664" y="1450535"/>
                  <a:pt x="1138553" y="1412384"/>
                </a:cubicBezTo>
                <a:cubicBezTo>
                  <a:pt x="1163272" y="1189890"/>
                  <a:pt x="1171916" y="1251450"/>
                  <a:pt x="1138553" y="1040127"/>
                </a:cubicBezTo>
                <a:cubicBezTo>
                  <a:pt x="1132221" y="1000020"/>
                  <a:pt x="1079500" y="924958"/>
                  <a:pt x="1072867" y="908743"/>
                </a:cubicBezTo>
                <a:cubicBezTo>
                  <a:pt x="1054074" y="862799"/>
                  <a:pt x="1045212" y="813353"/>
                  <a:pt x="1029077" y="766410"/>
                </a:cubicBezTo>
                <a:cubicBezTo>
                  <a:pt x="1005057" y="696525"/>
                  <a:pt x="978106" y="627682"/>
                  <a:pt x="952443" y="558384"/>
                </a:cubicBezTo>
                <a:cubicBezTo>
                  <a:pt x="941614" y="529143"/>
                  <a:pt x="929461" y="500376"/>
                  <a:pt x="919601" y="470794"/>
                </a:cubicBezTo>
                <a:cubicBezTo>
                  <a:pt x="912302" y="448897"/>
                  <a:pt x="907079" y="426195"/>
                  <a:pt x="897705" y="405102"/>
                </a:cubicBezTo>
                <a:cubicBezTo>
                  <a:pt x="892361" y="393078"/>
                  <a:pt x="885114" y="381561"/>
                  <a:pt x="875810" y="372256"/>
                </a:cubicBezTo>
                <a:cubicBezTo>
                  <a:pt x="866506" y="362952"/>
                  <a:pt x="853915" y="357658"/>
                  <a:pt x="842967" y="350359"/>
                </a:cubicBezTo>
                <a:cubicBezTo>
                  <a:pt x="835669" y="335761"/>
                  <a:pt x="829721" y="320405"/>
                  <a:pt x="821072" y="306564"/>
                </a:cubicBezTo>
                <a:cubicBezTo>
                  <a:pt x="811402" y="291090"/>
                  <a:pt x="796389" y="279090"/>
                  <a:pt x="788229" y="262769"/>
                </a:cubicBezTo>
                <a:cubicBezTo>
                  <a:pt x="781500" y="249310"/>
                  <a:pt x="782565" y="233064"/>
                  <a:pt x="777282" y="218974"/>
                </a:cubicBezTo>
                <a:cubicBezTo>
                  <a:pt x="759991" y="172860"/>
                  <a:pt x="755989" y="175782"/>
                  <a:pt x="722543" y="142333"/>
                </a:cubicBezTo>
                <a:cubicBezTo>
                  <a:pt x="715245" y="127735"/>
                  <a:pt x="708745" y="112709"/>
                  <a:pt x="700648" y="98538"/>
                </a:cubicBezTo>
                <a:cubicBezTo>
                  <a:pt x="682549" y="66862"/>
                  <a:pt x="664136" y="46211"/>
                  <a:pt x="634962" y="21897"/>
                </a:cubicBezTo>
                <a:cubicBezTo>
                  <a:pt x="628694" y="16673"/>
                  <a:pt x="620365" y="14598"/>
                  <a:pt x="613067" y="10948"/>
                </a:cubicBezTo>
              </a:path>
            </a:pathLst>
          </a:custGeom>
          <a:ln w="38100" cmpd="sng">
            <a:solidFill>
              <a:srgbClr val="008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4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504745" y="2788372"/>
            <a:ext cx="4334104" cy="208380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solidFill>
                  <a:srgbClr val="D9D9D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Tree Traversal</a:t>
            </a:r>
            <a:endParaRPr kumimoji="1" lang="zh-CN" altLang="en-US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5054071" y="1633134"/>
            <a:ext cx="3868239" cy="3806825"/>
            <a:chOff x="2232" y="1586"/>
            <a:chExt cx="3384" cy="2398"/>
          </a:xfrm>
        </p:grpSpPr>
        <p:sp>
          <p:nvSpPr>
            <p:cNvPr id="8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9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10" name="AutoShape 7"/>
            <p:cNvCxnSpPr>
              <a:cxnSpLocks noChangeShapeType="1"/>
              <a:stCxn id="9" idx="3"/>
              <a:endCxn id="8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8"/>
            <p:cNvCxnSpPr>
              <a:cxnSpLocks noChangeShapeType="1"/>
              <a:stCxn id="9" idx="5"/>
              <a:endCxn id="26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13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14" name="AutoShape 11"/>
            <p:cNvCxnSpPr>
              <a:cxnSpLocks noChangeShapeType="1"/>
              <a:stCxn id="8" idx="3"/>
              <a:endCxn id="13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2"/>
            <p:cNvCxnSpPr>
              <a:cxnSpLocks noChangeShapeType="1"/>
              <a:stCxn id="13" idx="5"/>
              <a:endCxn id="12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17" name="AutoShape 14"/>
            <p:cNvCxnSpPr>
              <a:cxnSpLocks noChangeShapeType="1"/>
              <a:stCxn id="8" idx="5"/>
              <a:endCxn id="16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9" name="AutoShape 16"/>
            <p:cNvCxnSpPr>
              <a:cxnSpLocks noChangeShapeType="1"/>
              <a:stCxn id="18" idx="2"/>
              <a:endCxn id="9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21" name="AutoShape 18"/>
            <p:cNvCxnSpPr>
              <a:cxnSpLocks noChangeShapeType="1"/>
              <a:stCxn id="13" idx="3"/>
              <a:endCxn id="20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23" name="AutoShape 20"/>
            <p:cNvCxnSpPr>
              <a:cxnSpLocks noChangeShapeType="1"/>
              <a:stCxn id="16" idx="5"/>
              <a:endCxn id="22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25" name="AutoShape 22"/>
            <p:cNvCxnSpPr>
              <a:cxnSpLocks noChangeShapeType="1"/>
              <a:stCxn id="16" idx="3"/>
              <a:endCxn id="24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27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28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29" name="AutoShape 26"/>
            <p:cNvCxnSpPr>
              <a:cxnSpLocks noChangeShapeType="1"/>
              <a:stCxn id="26" idx="3"/>
              <a:endCxn id="28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7"/>
            <p:cNvCxnSpPr>
              <a:cxnSpLocks noChangeShapeType="1"/>
              <a:stCxn id="28" idx="5"/>
              <a:endCxn id="27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 dirty="0">
                  <a:latin typeface="Calibri" charset="0"/>
                </a:rPr>
                <a:t>58</a:t>
              </a:r>
            </a:p>
          </p:txBody>
        </p:sp>
        <p:cxnSp>
          <p:nvCxnSpPr>
            <p:cNvPr id="32" name="AutoShape 29"/>
            <p:cNvCxnSpPr>
              <a:cxnSpLocks noChangeShapeType="1"/>
              <a:stCxn id="26" idx="5"/>
              <a:endCxn id="31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34" name="AutoShape 31"/>
            <p:cNvCxnSpPr>
              <a:cxnSpLocks noChangeShapeType="1"/>
              <a:stCxn id="28" idx="3"/>
              <a:endCxn id="33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36" name="AutoShape 33"/>
            <p:cNvCxnSpPr>
              <a:cxnSpLocks noChangeShapeType="1"/>
              <a:stCxn id="31" idx="5"/>
              <a:endCxn id="35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7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38" name="AutoShape 35"/>
            <p:cNvCxnSpPr>
              <a:cxnSpLocks noChangeShapeType="1"/>
              <a:stCxn id="31" idx="3"/>
              <a:endCxn id="37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Freeform 2"/>
          <p:cNvSpPr/>
          <p:nvPr/>
        </p:nvSpPr>
        <p:spPr>
          <a:xfrm>
            <a:off x="5156329" y="3076591"/>
            <a:ext cx="3779432" cy="2552836"/>
          </a:xfrm>
          <a:custGeom>
            <a:avLst/>
            <a:gdLst>
              <a:gd name="connsiteX0" fmla="*/ 0 w 3779432"/>
              <a:gd name="connsiteY0" fmla="*/ 2441563 h 2552836"/>
              <a:gd name="connsiteX1" fmla="*/ 54738 w 3779432"/>
              <a:gd name="connsiteY1" fmla="*/ 2452512 h 2552836"/>
              <a:gd name="connsiteX2" fmla="*/ 76634 w 3779432"/>
              <a:gd name="connsiteY2" fmla="*/ 2474409 h 2552836"/>
              <a:gd name="connsiteX3" fmla="*/ 142319 w 3779432"/>
              <a:gd name="connsiteY3" fmla="*/ 2463460 h 2552836"/>
              <a:gd name="connsiteX4" fmla="*/ 164215 w 3779432"/>
              <a:gd name="connsiteY4" fmla="*/ 2441563 h 2552836"/>
              <a:gd name="connsiteX5" fmla="*/ 218953 w 3779432"/>
              <a:gd name="connsiteY5" fmla="*/ 2397768 h 2552836"/>
              <a:gd name="connsiteX6" fmla="*/ 262743 w 3779432"/>
              <a:gd name="connsiteY6" fmla="*/ 2310178 h 2552836"/>
              <a:gd name="connsiteX7" fmla="*/ 229900 w 3779432"/>
              <a:gd name="connsiteY7" fmla="*/ 2102153 h 2552836"/>
              <a:gd name="connsiteX8" fmla="*/ 208005 w 3779432"/>
              <a:gd name="connsiteY8" fmla="*/ 2036460 h 2552836"/>
              <a:gd name="connsiteX9" fmla="*/ 197057 w 3779432"/>
              <a:gd name="connsiteY9" fmla="*/ 2003614 h 2552836"/>
              <a:gd name="connsiteX10" fmla="*/ 197057 w 3779432"/>
              <a:gd name="connsiteY10" fmla="*/ 1773691 h 2552836"/>
              <a:gd name="connsiteX11" fmla="*/ 208005 w 3779432"/>
              <a:gd name="connsiteY11" fmla="*/ 1740845 h 2552836"/>
              <a:gd name="connsiteX12" fmla="*/ 273691 w 3779432"/>
              <a:gd name="connsiteY12" fmla="*/ 1686102 h 2552836"/>
              <a:gd name="connsiteX13" fmla="*/ 306534 w 3779432"/>
              <a:gd name="connsiteY13" fmla="*/ 1675153 h 2552836"/>
              <a:gd name="connsiteX14" fmla="*/ 361272 w 3779432"/>
              <a:gd name="connsiteY14" fmla="*/ 1707999 h 2552836"/>
              <a:gd name="connsiteX15" fmla="*/ 383167 w 3779432"/>
              <a:gd name="connsiteY15" fmla="*/ 1773691 h 2552836"/>
              <a:gd name="connsiteX16" fmla="*/ 372219 w 3779432"/>
              <a:gd name="connsiteY16" fmla="*/ 1916025 h 2552836"/>
              <a:gd name="connsiteX17" fmla="*/ 361272 w 3779432"/>
              <a:gd name="connsiteY17" fmla="*/ 1992666 h 2552836"/>
              <a:gd name="connsiteX18" fmla="*/ 383167 w 3779432"/>
              <a:gd name="connsiteY18" fmla="*/ 2397768 h 2552836"/>
              <a:gd name="connsiteX19" fmla="*/ 405062 w 3779432"/>
              <a:gd name="connsiteY19" fmla="*/ 2474409 h 2552836"/>
              <a:gd name="connsiteX20" fmla="*/ 426957 w 3779432"/>
              <a:gd name="connsiteY20" fmla="*/ 2507255 h 2552836"/>
              <a:gd name="connsiteX21" fmla="*/ 448853 w 3779432"/>
              <a:gd name="connsiteY21" fmla="*/ 2529153 h 2552836"/>
              <a:gd name="connsiteX22" fmla="*/ 514538 w 3779432"/>
              <a:gd name="connsiteY22" fmla="*/ 2551050 h 2552836"/>
              <a:gd name="connsiteX23" fmla="*/ 678753 w 3779432"/>
              <a:gd name="connsiteY23" fmla="*/ 2540101 h 2552836"/>
              <a:gd name="connsiteX24" fmla="*/ 711596 w 3779432"/>
              <a:gd name="connsiteY24" fmla="*/ 2529153 h 2552836"/>
              <a:gd name="connsiteX25" fmla="*/ 733491 w 3779432"/>
              <a:gd name="connsiteY25" fmla="*/ 2507255 h 2552836"/>
              <a:gd name="connsiteX26" fmla="*/ 744438 w 3779432"/>
              <a:gd name="connsiteY26" fmla="*/ 2474409 h 2552836"/>
              <a:gd name="connsiteX27" fmla="*/ 766334 w 3779432"/>
              <a:gd name="connsiteY27" fmla="*/ 2452512 h 2552836"/>
              <a:gd name="connsiteX28" fmla="*/ 788229 w 3779432"/>
              <a:gd name="connsiteY28" fmla="*/ 2386819 h 2552836"/>
              <a:gd name="connsiteX29" fmla="*/ 777281 w 3779432"/>
              <a:gd name="connsiteY29" fmla="*/ 2178794 h 2552836"/>
              <a:gd name="connsiteX30" fmla="*/ 766334 w 3779432"/>
              <a:gd name="connsiteY30" fmla="*/ 2145948 h 2552836"/>
              <a:gd name="connsiteX31" fmla="*/ 755386 w 3779432"/>
              <a:gd name="connsiteY31" fmla="*/ 2102153 h 2552836"/>
              <a:gd name="connsiteX32" fmla="*/ 722543 w 3779432"/>
              <a:gd name="connsiteY32" fmla="*/ 2003614 h 2552836"/>
              <a:gd name="connsiteX33" fmla="*/ 700648 w 3779432"/>
              <a:gd name="connsiteY33" fmla="*/ 1937922 h 2552836"/>
              <a:gd name="connsiteX34" fmla="*/ 689700 w 3779432"/>
              <a:gd name="connsiteY34" fmla="*/ 1905076 h 2552836"/>
              <a:gd name="connsiteX35" fmla="*/ 667805 w 3779432"/>
              <a:gd name="connsiteY35" fmla="*/ 1883178 h 2552836"/>
              <a:gd name="connsiteX36" fmla="*/ 656857 w 3779432"/>
              <a:gd name="connsiteY36" fmla="*/ 1850332 h 2552836"/>
              <a:gd name="connsiteX37" fmla="*/ 613067 w 3779432"/>
              <a:gd name="connsiteY37" fmla="*/ 1751794 h 2552836"/>
              <a:gd name="connsiteX38" fmla="*/ 580224 w 3779432"/>
              <a:gd name="connsiteY38" fmla="*/ 1587563 h 2552836"/>
              <a:gd name="connsiteX39" fmla="*/ 569277 w 3779432"/>
              <a:gd name="connsiteY39" fmla="*/ 1532820 h 2552836"/>
              <a:gd name="connsiteX40" fmla="*/ 547381 w 3779432"/>
              <a:gd name="connsiteY40" fmla="*/ 1445230 h 2552836"/>
              <a:gd name="connsiteX41" fmla="*/ 536434 w 3779432"/>
              <a:gd name="connsiteY41" fmla="*/ 1401435 h 2552836"/>
              <a:gd name="connsiteX42" fmla="*/ 514538 w 3779432"/>
              <a:gd name="connsiteY42" fmla="*/ 1237204 h 2552836"/>
              <a:gd name="connsiteX43" fmla="*/ 536434 w 3779432"/>
              <a:gd name="connsiteY43" fmla="*/ 1029179 h 2552836"/>
              <a:gd name="connsiteX44" fmla="*/ 558329 w 3779432"/>
              <a:gd name="connsiteY44" fmla="*/ 952538 h 2552836"/>
              <a:gd name="connsiteX45" fmla="*/ 580224 w 3779432"/>
              <a:gd name="connsiteY45" fmla="*/ 919692 h 2552836"/>
              <a:gd name="connsiteX46" fmla="*/ 624015 w 3779432"/>
              <a:gd name="connsiteY46" fmla="*/ 875897 h 2552836"/>
              <a:gd name="connsiteX47" fmla="*/ 667805 w 3779432"/>
              <a:gd name="connsiteY47" fmla="*/ 821153 h 2552836"/>
              <a:gd name="connsiteX48" fmla="*/ 689700 w 3779432"/>
              <a:gd name="connsiteY48" fmla="*/ 788307 h 2552836"/>
              <a:gd name="connsiteX49" fmla="*/ 755386 w 3779432"/>
              <a:gd name="connsiteY49" fmla="*/ 766410 h 2552836"/>
              <a:gd name="connsiteX50" fmla="*/ 788229 w 3779432"/>
              <a:gd name="connsiteY50" fmla="*/ 755461 h 2552836"/>
              <a:gd name="connsiteX51" fmla="*/ 875810 w 3779432"/>
              <a:gd name="connsiteY51" fmla="*/ 777359 h 2552836"/>
              <a:gd name="connsiteX52" fmla="*/ 897705 w 3779432"/>
              <a:gd name="connsiteY52" fmla="*/ 810205 h 2552836"/>
              <a:gd name="connsiteX53" fmla="*/ 930548 w 3779432"/>
              <a:gd name="connsiteY53" fmla="*/ 832102 h 2552836"/>
              <a:gd name="connsiteX54" fmla="*/ 952443 w 3779432"/>
              <a:gd name="connsiteY54" fmla="*/ 864948 h 2552836"/>
              <a:gd name="connsiteX55" fmla="*/ 996234 w 3779432"/>
              <a:gd name="connsiteY55" fmla="*/ 919692 h 2552836"/>
              <a:gd name="connsiteX56" fmla="*/ 1050972 w 3779432"/>
              <a:gd name="connsiteY56" fmla="*/ 1018230 h 2552836"/>
              <a:gd name="connsiteX57" fmla="*/ 1072867 w 3779432"/>
              <a:gd name="connsiteY57" fmla="*/ 1051076 h 2552836"/>
              <a:gd name="connsiteX58" fmla="*/ 1105710 w 3779432"/>
              <a:gd name="connsiteY58" fmla="*/ 1149615 h 2552836"/>
              <a:gd name="connsiteX59" fmla="*/ 1116658 w 3779432"/>
              <a:gd name="connsiteY59" fmla="*/ 1182461 h 2552836"/>
              <a:gd name="connsiteX60" fmla="*/ 1105710 w 3779432"/>
              <a:gd name="connsiteY60" fmla="*/ 1291948 h 2552836"/>
              <a:gd name="connsiteX61" fmla="*/ 1083815 w 3779432"/>
              <a:gd name="connsiteY61" fmla="*/ 1357640 h 2552836"/>
              <a:gd name="connsiteX62" fmla="*/ 1072867 w 3779432"/>
              <a:gd name="connsiteY62" fmla="*/ 1390486 h 2552836"/>
              <a:gd name="connsiteX63" fmla="*/ 1050972 w 3779432"/>
              <a:gd name="connsiteY63" fmla="*/ 1423333 h 2552836"/>
              <a:gd name="connsiteX64" fmla="*/ 1029077 w 3779432"/>
              <a:gd name="connsiteY64" fmla="*/ 1489025 h 2552836"/>
              <a:gd name="connsiteX65" fmla="*/ 952443 w 3779432"/>
              <a:gd name="connsiteY65" fmla="*/ 1718948 h 2552836"/>
              <a:gd name="connsiteX66" fmla="*/ 919600 w 3779432"/>
              <a:gd name="connsiteY66" fmla="*/ 1817486 h 2552836"/>
              <a:gd name="connsiteX67" fmla="*/ 908653 w 3779432"/>
              <a:gd name="connsiteY67" fmla="*/ 1850332 h 2552836"/>
              <a:gd name="connsiteX68" fmla="*/ 897705 w 3779432"/>
              <a:gd name="connsiteY68" fmla="*/ 1905076 h 2552836"/>
              <a:gd name="connsiteX69" fmla="*/ 875810 w 3779432"/>
              <a:gd name="connsiteY69" fmla="*/ 1970768 h 2552836"/>
              <a:gd name="connsiteX70" fmla="*/ 864862 w 3779432"/>
              <a:gd name="connsiteY70" fmla="*/ 2003614 h 2552836"/>
              <a:gd name="connsiteX71" fmla="*/ 853915 w 3779432"/>
              <a:gd name="connsiteY71" fmla="*/ 2047409 h 2552836"/>
              <a:gd name="connsiteX72" fmla="*/ 853915 w 3779432"/>
              <a:gd name="connsiteY72" fmla="*/ 2277332 h 2552836"/>
              <a:gd name="connsiteX73" fmla="*/ 875810 w 3779432"/>
              <a:gd name="connsiteY73" fmla="*/ 2343024 h 2552836"/>
              <a:gd name="connsiteX74" fmla="*/ 886758 w 3779432"/>
              <a:gd name="connsiteY74" fmla="*/ 2375871 h 2552836"/>
              <a:gd name="connsiteX75" fmla="*/ 963391 w 3779432"/>
              <a:gd name="connsiteY75" fmla="*/ 2463460 h 2552836"/>
              <a:gd name="connsiteX76" fmla="*/ 1029077 w 3779432"/>
              <a:gd name="connsiteY76" fmla="*/ 2485358 h 2552836"/>
              <a:gd name="connsiteX77" fmla="*/ 1061919 w 3779432"/>
              <a:gd name="connsiteY77" fmla="*/ 2496306 h 2552836"/>
              <a:gd name="connsiteX78" fmla="*/ 1105710 w 3779432"/>
              <a:gd name="connsiteY78" fmla="*/ 2485358 h 2552836"/>
              <a:gd name="connsiteX79" fmla="*/ 1138553 w 3779432"/>
              <a:gd name="connsiteY79" fmla="*/ 2463460 h 2552836"/>
              <a:gd name="connsiteX80" fmla="*/ 1215186 w 3779432"/>
              <a:gd name="connsiteY80" fmla="*/ 2364922 h 2552836"/>
              <a:gd name="connsiteX81" fmla="*/ 1237081 w 3779432"/>
              <a:gd name="connsiteY81" fmla="*/ 2332076 h 2552836"/>
              <a:gd name="connsiteX82" fmla="*/ 1269924 w 3779432"/>
              <a:gd name="connsiteY82" fmla="*/ 2233537 h 2552836"/>
              <a:gd name="connsiteX83" fmla="*/ 1280872 w 3779432"/>
              <a:gd name="connsiteY83" fmla="*/ 2200691 h 2552836"/>
              <a:gd name="connsiteX84" fmla="*/ 1269924 w 3779432"/>
              <a:gd name="connsiteY84" fmla="*/ 1981717 h 2552836"/>
              <a:gd name="connsiteX85" fmla="*/ 1248029 w 3779432"/>
              <a:gd name="connsiteY85" fmla="*/ 1916025 h 2552836"/>
              <a:gd name="connsiteX86" fmla="*/ 1226134 w 3779432"/>
              <a:gd name="connsiteY86" fmla="*/ 1839384 h 2552836"/>
              <a:gd name="connsiteX87" fmla="*/ 1237081 w 3779432"/>
              <a:gd name="connsiteY87" fmla="*/ 1751794 h 2552836"/>
              <a:gd name="connsiteX88" fmla="*/ 1280872 w 3779432"/>
              <a:gd name="connsiteY88" fmla="*/ 1664204 h 2552836"/>
              <a:gd name="connsiteX89" fmla="*/ 1313715 w 3779432"/>
              <a:gd name="connsiteY89" fmla="*/ 1653256 h 2552836"/>
              <a:gd name="connsiteX90" fmla="*/ 1346558 w 3779432"/>
              <a:gd name="connsiteY90" fmla="*/ 1675153 h 2552836"/>
              <a:gd name="connsiteX91" fmla="*/ 1368453 w 3779432"/>
              <a:gd name="connsiteY91" fmla="*/ 1740845 h 2552836"/>
              <a:gd name="connsiteX92" fmla="*/ 1357505 w 3779432"/>
              <a:gd name="connsiteY92" fmla="*/ 1817486 h 2552836"/>
              <a:gd name="connsiteX93" fmla="*/ 1346558 w 3779432"/>
              <a:gd name="connsiteY93" fmla="*/ 1850332 h 2552836"/>
              <a:gd name="connsiteX94" fmla="*/ 1335610 w 3779432"/>
              <a:gd name="connsiteY94" fmla="*/ 1905076 h 2552836"/>
              <a:gd name="connsiteX95" fmla="*/ 1324662 w 3779432"/>
              <a:gd name="connsiteY95" fmla="*/ 1948871 h 2552836"/>
              <a:gd name="connsiteX96" fmla="*/ 1335610 w 3779432"/>
              <a:gd name="connsiteY96" fmla="*/ 2134999 h 2552836"/>
              <a:gd name="connsiteX97" fmla="*/ 1346558 w 3779432"/>
              <a:gd name="connsiteY97" fmla="*/ 2178794 h 2552836"/>
              <a:gd name="connsiteX98" fmla="*/ 1357505 w 3779432"/>
              <a:gd name="connsiteY98" fmla="*/ 2233537 h 2552836"/>
              <a:gd name="connsiteX99" fmla="*/ 1379400 w 3779432"/>
              <a:gd name="connsiteY99" fmla="*/ 2299230 h 2552836"/>
              <a:gd name="connsiteX100" fmla="*/ 1390348 w 3779432"/>
              <a:gd name="connsiteY100" fmla="*/ 2332076 h 2552836"/>
              <a:gd name="connsiteX101" fmla="*/ 1423191 w 3779432"/>
              <a:gd name="connsiteY101" fmla="*/ 2364922 h 2552836"/>
              <a:gd name="connsiteX102" fmla="*/ 1466981 w 3779432"/>
              <a:gd name="connsiteY102" fmla="*/ 2430614 h 2552836"/>
              <a:gd name="connsiteX103" fmla="*/ 1521719 w 3779432"/>
              <a:gd name="connsiteY103" fmla="*/ 2474409 h 2552836"/>
              <a:gd name="connsiteX104" fmla="*/ 1543615 w 3779432"/>
              <a:gd name="connsiteY104" fmla="*/ 2496306 h 2552836"/>
              <a:gd name="connsiteX105" fmla="*/ 1576458 w 3779432"/>
              <a:gd name="connsiteY105" fmla="*/ 2507255 h 2552836"/>
              <a:gd name="connsiteX106" fmla="*/ 1642143 w 3779432"/>
              <a:gd name="connsiteY106" fmla="*/ 2496306 h 2552836"/>
              <a:gd name="connsiteX107" fmla="*/ 1729724 w 3779432"/>
              <a:gd name="connsiteY107" fmla="*/ 2430614 h 2552836"/>
              <a:gd name="connsiteX108" fmla="*/ 1740672 w 3779432"/>
              <a:gd name="connsiteY108" fmla="*/ 2397768 h 2552836"/>
              <a:gd name="connsiteX109" fmla="*/ 1762567 w 3779432"/>
              <a:gd name="connsiteY109" fmla="*/ 2364922 h 2552836"/>
              <a:gd name="connsiteX110" fmla="*/ 1784462 w 3779432"/>
              <a:gd name="connsiteY110" fmla="*/ 2299230 h 2552836"/>
              <a:gd name="connsiteX111" fmla="*/ 1795410 w 3779432"/>
              <a:gd name="connsiteY111" fmla="*/ 2266383 h 2552836"/>
              <a:gd name="connsiteX112" fmla="*/ 1784462 w 3779432"/>
              <a:gd name="connsiteY112" fmla="*/ 2058358 h 2552836"/>
              <a:gd name="connsiteX113" fmla="*/ 1751620 w 3779432"/>
              <a:gd name="connsiteY113" fmla="*/ 1948871 h 2552836"/>
              <a:gd name="connsiteX114" fmla="*/ 1718777 w 3779432"/>
              <a:gd name="connsiteY114" fmla="*/ 1850332 h 2552836"/>
              <a:gd name="connsiteX115" fmla="*/ 1707829 w 3779432"/>
              <a:gd name="connsiteY115" fmla="*/ 1817486 h 2552836"/>
              <a:gd name="connsiteX116" fmla="*/ 1696881 w 3779432"/>
              <a:gd name="connsiteY116" fmla="*/ 1784640 h 2552836"/>
              <a:gd name="connsiteX117" fmla="*/ 1685934 w 3779432"/>
              <a:gd name="connsiteY117" fmla="*/ 1740845 h 2552836"/>
              <a:gd name="connsiteX118" fmla="*/ 1674986 w 3779432"/>
              <a:gd name="connsiteY118" fmla="*/ 1565666 h 2552836"/>
              <a:gd name="connsiteX119" fmla="*/ 1653091 w 3779432"/>
              <a:gd name="connsiteY119" fmla="*/ 1456179 h 2552836"/>
              <a:gd name="connsiteX120" fmla="*/ 1620248 w 3779432"/>
              <a:gd name="connsiteY120" fmla="*/ 1324794 h 2552836"/>
              <a:gd name="connsiteX121" fmla="*/ 1609300 w 3779432"/>
              <a:gd name="connsiteY121" fmla="*/ 1280999 h 2552836"/>
              <a:gd name="connsiteX122" fmla="*/ 1598353 w 3779432"/>
              <a:gd name="connsiteY122" fmla="*/ 1226256 h 2552836"/>
              <a:gd name="connsiteX123" fmla="*/ 1576458 w 3779432"/>
              <a:gd name="connsiteY123" fmla="*/ 1138666 h 2552836"/>
              <a:gd name="connsiteX124" fmla="*/ 1565510 w 3779432"/>
              <a:gd name="connsiteY124" fmla="*/ 1083922 h 2552836"/>
              <a:gd name="connsiteX125" fmla="*/ 1532667 w 3779432"/>
              <a:gd name="connsiteY125" fmla="*/ 974435 h 2552836"/>
              <a:gd name="connsiteX126" fmla="*/ 1499824 w 3779432"/>
              <a:gd name="connsiteY126" fmla="*/ 908743 h 2552836"/>
              <a:gd name="connsiteX127" fmla="*/ 1477929 w 3779432"/>
              <a:gd name="connsiteY127" fmla="*/ 875897 h 2552836"/>
              <a:gd name="connsiteX128" fmla="*/ 1445086 w 3779432"/>
              <a:gd name="connsiteY128" fmla="*/ 810205 h 2552836"/>
              <a:gd name="connsiteX129" fmla="*/ 1423191 w 3779432"/>
              <a:gd name="connsiteY129" fmla="*/ 744512 h 2552836"/>
              <a:gd name="connsiteX130" fmla="*/ 1401296 w 3779432"/>
              <a:gd name="connsiteY130" fmla="*/ 711666 h 2552836"/>
              <a:gd name="connsiteX131" fmla="*/ 1368453 w 3779432"/>
              <a:gd name="connsiteY131" fmla="*/ 613128 h 2552836"/>
              <a:gd name="connsiteX132" fmla="*/ 1346558 w 3779432"/>
              <a:gd name="connsiteY132" fmla="*/ 547436 h 2552836"/>
              <a:gd name="connsiteX133" fmla="*/ 1335610 w 3779432"/>
              <a:gd name="connsiteY133" fmla="*/ 514589 h 2552836"/>
              <a:gd name="connsiteX134" fmla="*/ 1357505 w 3779432"/>
              <a:gd name="connsiteY134" fmla="*/ 383205 h 2552836"/>
              <a:gd name="connsiteX135" fmla="*/ 1379400 w 3779432"/>
              <a:gd name="connsiteY135" fmla="*/ 350359 h 2552836"/>
              <a:gd name="connsiteX136" fmla="*/ 1412243 w 3779432"/>
              <a:gd name="connsiteY136" fmla="*/ 295615 h 2552836"/>
              <a:gd name="connsiteX137" fmla="*/ 1466981 w 3779432"/>
              <a:gd name="connsiteY137" fmla="*/ 197077 h 2552836"/>
              <a:gd name="connsiteX138" fmla="*/ 1543615 w 3779432"/>
              <a:gd name="connsiteY138" fmla="*/ 109487 h 2552836"/>
              <a:gd name="connsiteX139" fmla="*/ 1576458 w 3779432"/>
              <a:gd name="connsiteY139" fmla="*/ 87590 h 2552836"/>
              <a:gd name="connsiteX140" fmla="*/ 1598353 w 3779432"/>
              <a:gd name="connsiteY140" fmla="*/ 65692 h 2552836"/>
              <a:gd name="connsiteX141" fmla="*/ 1631196 w 3779432"/>
              <a:gd name="connsiteY141" fmla="*/ 54743 h 2552836"/>
              <a:gd name="connsiteX142" fmla="*/ 1664039 w 3779432"/>
              <a:gd name="connsiteY142" fmla="*/ 32846 h 2552836"/>
              <a:gd name="connsiteX143" fmla="*/ 1773515 w 3779432"/>
              <a:gd name="connsiteY143" fmla="*/ 0 h 2552836"/>
              <a:gd name="connsiteX144" fmla="*/ 1850148 w 3779432"/>
              <a:gd name="connsiteY144" fmla="*/ 10949 h 2552836"/>
              <a:gd name="connsiteX145" fmla="*/ 1915834 w 3779432"/>
              <a:gd name="connsiteY145" fmla="*/ 32846 h 2552836"/>
              <a:gd name="connsiteX146" fmla="*/ 1981520 w 3779432"/>
              <a:gd name="connsiteY146" fmla="*/ 54743 h 2552836"/>
              <a:gd name="connsiteX147" fmla="*/ 2014362 w 3779432"/>
              <a:gd name="connsiteY147" fmla="*/ 65692 h 2552836"/>
              <a:gd name="connsiteX148" fmla="*/ 2047205 w 3779432"/>
              <a:gd name="connsiteY148" fmla="*/ 76641 h 2552836"/>
              <a:gd name="connsiteX149" fmla="*/ 2123839 w 3779432"/>
              <a:gd name="connsiteY149" fmla="*/ 109487 h 2552836"/>
              <a:gd name="connsiteX150" fmla="*/ 2189524 w 3779432"/>
              <a:gd name="connsiteY150" fmla="*/ 131384 h 2552836"/>
              <a:gd name="connsiteX151" fmla="*/ 2244262 w 3779432"/>
              <a:gd name="connsiteY151" fmla="*/ 164231 h 2552836"/>
              <a:gd name="connsiteX152" fmla="*/ 2299001 w 3779432"/>
              <a:gd name="connsiteY152" fmla="*/ 218974 h 2552836"/>
              <a:gd name="connsiteX153" fmla="*/ 2320896 w 3779432"/>
              <a:gd name="connsiteY153" fmla="*/ 240872 h 2552836"/>
              <a:gd name="connsiteX154" fmla="*/ 2386582 w 3779432"/>
              <a:gd name="connsiteY154" fmla="*/ 328461 h 2552836"/>
              <a:gd name="connsiteX155" fmla="*/ 2408477 w 3779432"/>
              <a:gd name="connsiteY155" fmla="*/ 394154 h 2552836"/>
              <a:gd name="connsiteX156" fmla="*/ 2419424 w 3779432"/>
              <a:gd name="connsiteY156" fmla="*/ 427000 h 2552836"/>
              <a:gd name="connsiteX157" fmla="*/ 2408477 w 3779432"/>
              <a:gd name="connsiteY157" fmla="*/ 591230 h 2552836"/>
              <a:gd name="connsiteX158" fmla="*/ 2375634 w 3779432"/>
              <a:gd name="connsiteY158" fmla="*/ 656923 h 2552836"/>
              <a:gd name="connsiteX159" fmla="*/ 2364686 w 3779432"/>
              <a:gd name="connsiteY159" fmla="*/ 689769 h 2552836"/>
              <a:gd name="connsiteX160" fmla="*/ 2342791 w 3779432"/>
              <a:gd name="connsiteY160" fmla="*/ 722615 h 2552836"/>
              <a:gd name="connsiteX161" fmla="*/ 2309948 w 3779432"/>
              <a:gd name="connsiteY161" fmla="*/ 777359 h 2552836"/>
              <a:gd name="connsiteX162" fmla="*/ 2277105 w 3779432"/>
              <a:gd name="connsiteY162" fmla="*/ 832102 h 2552836"/>
              <a:gd name="connsiteX163" fmla="*/ 2266158 w 3779432"/>
              <a:gd name="connsiteY163" fmla="*/ 864948 h 2552836"/>
              <a:gd name="connsiteX164" fmla="*/ 2222367 w 3779432"/>
              <a:gd name="connsiteY164" fmla="*/ 930640 h 2552836"/>
              <a:gd name="connsiteX165" fmla="*/ 2211420 w 3779432"/>
              <a:gd name="connsiteY165" fmla="*/ 963487 h 2552836"/>
              <a:gd name="connsiteX166" fmla="*/ 2189524 w 3779432"/>
              <a:gd name="connsiteY166" fmla="*/ 985384 h 2552836"/>
              <a:gd name="connsiteX167" fmla="*/ 2167629 w 3779432"/>
              <a:gd name="connsiteY167" fmla="*/ 1018230 h 2552836"/>
              <a:gd name="connsiteX168" fmla="*/ 2134786 w 3779432"/>
              <a:gd name="connsiteY168" fmla="*/ 1072974 h 2552836"/>
              <a:gd name="connsiteX169" fmla="*/ 2101943 w 3779432"/>
              <a:gd name="connsiteY169" fmla="*/ 1138666 h 2552836"/>
              <a:gd name="connsiteX170" fmla="*/ 2080048 w 3779432"/>
              <a:gd name="connsiteY170" fmla="*/ 1204358 h 2552836"/>
              <a:gd name="connsiteX171" fmla="*/ 2047205 w 3779432"/>
              <a:gd name="connsiteY171" fmla="*/ 1302897 h 2552836"/>
              <a:gd name="connsiteX172" fmla="*/ 2036258 w 3779432"/>
              <a:gd name="connsiteY172" fmla="*/ 1335743 h 2552836"/>
              <a:gd name="connsiteX173" fmla="*/ 2014362 w 3779432"/>
              <a:gd name="connsiteY173" fmla="*/ 1357640 h 2552836"/>
              <a:gd name="connsiteX174" fmla="*/ 1992467 w 3779432"/>
              <a:gd name="connsiteY174" fmla="*/ 1445230 h 2552836"/>
              <a:gd name="connsiteX175" fmla="*/ 1981520 w 3779432"/>
              <a:gd name="connsiteY175" fmla="*/ 1489025 h 2552836"/>
              <a:gd name="connsiteX176" fmla="*/ 1959624 w 3779432"/>
              <a:gd name="connsiteY176" fmla="*/ 1554717 h 2552836"/>
              <a:gd name="connsiteX177" fmla="*/ 1915834 w 3779432"/>
              <a:gd name="connsiteY177" fmla="*/ 1620409 h 2552836"/>
              <a:gd name="connsiteX178" fmla="*/ 1893939 w 3779432"/>
              <a:gd name="connsiteY178" fmla="*/ 1653256 h 2552836"/>
              <a:gd name="connsiteX179" fmla="*/ 1872043 w 3779432"/>
              <a:gd name="connsiteY179" fmla="*/ 1718948 h 2552836"/>
              <a:gd name="connsiteX180" fmla="*/ 1828253 w 3779432"/>
              <a:gd name="connsiteY180" fmla="*/ 1850332 h 2552836"/>
              <a:gd name="connsiteX181" fmla="*/ 1817305 w 3779432"/>
              <a:gd name="connsiteY181" fmla="*/ 1883178 h 2552836"/>
              <a:gd name="connsiteX182" fmla="*/ 1806358 w 3779432"/>
              <a:gd name="connsiteY182" fmla="*/ 1916025 h 2552836"/>
              <a:gd name="connsiteX183" fmla="*/ 1817305 w 3779432"/>
              <a:gd name="connsiteY183" fmla="*/ 2014563 h 2552836"/>
              <a:gd name="connsiteX184" fmla="*/ 1839200 w 3779432"/>
              <a:gd name="connsiteY184" fmla="*/ 2091204 h 2552836"/>
              <a:gd name="connsiteX185" fmla="*/ 1850148 w 3779432"/>
              <a:gd name="connsiteY185" fmla="*/ 2134999 h 2552836"/>
              <a:gd name="connsiteX186" fmla="*/ 1872043 w 3779432"/>
              <a:gd name="connsiteY186" fmla="*/ 2200691 h 2552836"/>
              <a:gd name="connsiteX187" fmla="*/ 1904886 w 3779432"/>
              <a:gd name="connsiteY187" fmla="*/ 2310178 h 2552836"/>
              <a:gd name="connsiteX188" fmla="*/ 1926781 w 3779432"/>
              <a:gd name="connsiteY188" fmla="*/ 2343024 h 2552836"/>
              <a:gd name="connsiteX189" fmla="*/ 1937729 w 3779432"/>
              <a:gd name="connsiteY189" fmla="*/ 2375871 h 2552836"/>
              <a:gd name="connsiteX190" fmla="*/ 1981520 w 3779432"/>
              <a:gd name="connsiteY190" fmla="*/ 2430614 h 2552836"/>
              <a:gd name="connsiteX191" fmla="*/ 2014362 w 3779432"/>
              <a:gd name="connsiteY191" fmla="*/ 2485358 h 2552836"/>
              <a:gd name="connsiteX192" fmla="*/ 2080048 w 3779432"/>
              <a:gd name="connsiteY192" fmla="*/ 2507255 h 2552836"/>
              <a:gd name="connsiteX193" fmla="*/ 2145734 w 3779432"/>
              <a:gd name="connsiteY193" fmla="*/ 2485358 h 2552836"/>
              <a:gd name="connsiteX194" fmla="*/ 2178577 w 3779432"/>
              <a:gd name="connsiteY194" fmla="*/ 2474409 h 2552836"/>
              <a:gd name="connsiteX195" fmla="*/ 2211420 w 3779432"/>
              <a:gd name="connsiteY195" fmla="*/ 2452512 h 2552836"/>
              <a:gd name="connsiteX196" fmla="*/ 2233315 w 3779432"/>
              <a:gd name="connsiteY196" fmla="*/ 2430614 h 2552836"/>
              <a:gd name="connsiteX197" fmla="*/ 2266158 w 3779432"/>
              <a:gd name="connsiteY197" fmla="*/ 2419665 h 2552836"/>
              <a:gd name="connsiteX198" fmla="*/ 2288053 w 3779432"/>
              <a:gd name="connsiteY198" fmla="*/ 2386819 h 2552836"/>
              <a:gd name="connsiteX199" fmla="*/ 2320896 w 3779432"/>
              <a:gd name="connsiteY199" fmla="*/ 2364922 h 2552836"/>
              <a:gd name="connsiteX200" fmla="*/ 2342791 w 3779432"/>
              <a:gd name="connsiteY200" fmla="*/ 2299230 h 2552836"/>
              <a:gd name="connsiteX201" fmla="*/ 2353739 w 3779432"/>
              <a:gd name="connsiteY201" fmla="*/ 2266383 h 2552836"/>
              <a:gd name="connsiteX202" fmla="*/ 2364686 w 3779432"/>
              <a:gd name="connsiteY202" fmla="*/ 2233537 h 2552836"/>
              <a:gd name="connsiteX203" fmla="*/ 2353739 w 3779432"/>
              <a:gd name="connsiteY203" fmla="*/ 2058358 h 2552836"/>
              <a:gd name="connsiteX204" fmla="*/ 2320896 w 3779432"/>
              <a:gd name="connsiteY204" fmla="*/ 1992666 h 2552836"/>
              <a:gd name="connsiteX205" fmla="*/ 2277105 w 3779432"/>
              <a:gd name="connsiteY205" fmla="*/ 1894127 h 2552836"/>
              <a:gd name="connsiteX206" fmla="*/ 2299001 w 3779432"/>
              <a:gd name="connsiteY206" fmla="*/ 1751794 h 2552836"/>
              <a:gd name="connsiteX207" fmla="*/ 2320896 w 3779432"/>
              <a:gd name="connsiteY207" fmla="*/ 1718948 h 2552836"/>
              <a:gd name="connsiteX208" fmla="*/ 2342791 w 3779432"/>
              <a:gd name="connsiteY208" fmla="*/ 1697050 h 2552836"/>
              <a:gd name="connsiteX209" fmla="*/ 2375634 w 3779432"/>
              <a:gd name="connsiteY209" fmla="*/ 1707999 h 2552836"/>
              <a:gd name="connsiteX210" fmla="*/ 2419424 w 3779432"/>
              <a:gd name="connsiteY210" fmla="*/ 1762743 h 2552836"/>
              <a:gd name="connsiteX211" fmla="*/ 2419424 w 3779432"/>
              <a:gd name="connsiteY211" fmla="*/ 2036460 h 2552836"/>
              <a:gd name="connsiteX212" fmla="*/ 2408477 w 3779432"/>
              <a:gd name="connsiteY212" fmla="*/ 2080255 h 2552836"/>
              <a:gd name="connsiteX213" fmla="*/ 2386582 w 3779432"/>
              <a:gd name="connsiteY213" fmla="*/ 2145948 h 2552836"/>
              <a:gd name="connsiteX214" fmla="*/ 2397529 w 3779432"/>
              <a:gd name="connsiteY214" fmla="*/ 2255435 h 2552836"/>
              <a:gd name="connsiteX215" fmla="*/ 2419424 w 3779432"/>
              <a:gd name="connsiteY215" fmla="*/ 2343024 h 2552836"/>
              <a:gd name="connsiteX216" fmla="*/ 2430372 w 3779432"/>
              <a:gd name="connsiteY216" fmla="*/ 2397768 h 2552836"/>
              <a:gd name="connsiteX217" fmla="*/ 2452267 w 3779432"/>
              <a:gd name="connsiteY217" fmla="*/ 2463460 h 2552836"/>
              <a:gd name="connsiteX218" fmla="*/ 2474162 w 3779432"/>
              <a:gd name="connsiteY218" fmla="*/ 2485358 h 2552836"/>
              <a:gd name="connsiteX219" fmla="*/ 2496058 w 3779432"/>
              <a:gd name="connsiteY219" fmla="*/ 2518204 h 2552836"/>
              <a:gd name="connsiteX220" fmla="*/ 2561743 w 3779432"/>
              <a:gd name="connsiteY220" fmla="*/ 2540101 h 2552836"/>
              <a:gd name="connsiteX221" fmla="*/ 2671220 w 3779432"/>
              <a:gd name="connsiteY221" fmla="*/ 2507255 h 2552836"/>
              <a:gd name="connsiteX222" fmla="*/ 2704062 w 3779432"/>
              <a:gd name="connsiteY222" fmla="*/ 2496306 h 2552836"/>
              <a:gd name="connsiteX223" fmla="*/ 2758801 w 3779432"/>
              <a:gd name="connsiteY223" fmla="*/ 2452512 h 2552836"/>
              <a:gd name="connsiteX224" fmla="*/ 2780696 w 3779432"/>
              <a:gd name="connsiteY224" fmla="*/ 2430614 h 2552836"/>
              <a:gd name="connsiteX225" fmla="*/ 2835434 w 3779432"/>
              <a:gd name="connsiteY225" fmla="*/ 2386819 h 2552836"/>
              <a:gd name="connsiteX226" fmla="*/ 2857329 w 3779432"/>
              <a:gd name="connsiteY226" fmla="*/ 2321127 h 2552836"/>
              <a:gd name="connsiteX227" fmla="*/ 2868277 w 3779432"/>
              <a:gd name="connsiteY227" fmla="*/ 2288281 h 2552836"/>
              <a:gd name="connsiteX228" fmla="*/ 2857329 w 3779432"/>
              <a:gd name="connsiteY228" fmla="*/ 2145948 h 2552836"/>
              <a:gd name="connsiteX229" fmla="*/ 2835434 w 3779432"/>
              <a:gd name="connsiteY229" fmla="*/ 2058358 h 2552836"/>
              <a:gd name="connsiteX230" fmla="*/ 2802591 w 3779432"/>
              <a:gd name="connsiteY230" fmla="*/ 1959819 h 2552836"/>
              <a:gd name="connsiteX231" fmla="*/ 2791643 w 3779432"/>
              <a:gd name="connsiteY231" fmla="*/ 1926973 h 2552836"/>
              <a:gd name="connsiteX232" fmla="*/ 2780696 w 3779432"/>
              <a:gd name="connsiteY232" fmla="*/ 1883178 h 2552836"/>
              <a:gd name="connsiteX233" fmla="*/ 2758801 w 3779432"/>
              <a:gd name="connsiteY233" fmla="*/ 1817486 h 2552836"/>
              <a:gd name="connsiteX234" fmla="*/ 2747853 w 3779432"/>
              <a:gd name="connsiteY234" fmla="*/ 1784640 h 2552836"/>
              <a:gd name="connsiteX235" fmla="*/ 2715010 w 3779432"/>
              <a:gd name="connsiteY235" fmla="*/ 1631358 h 2552836"/>
              <a:gd name="connsiteX236" fmla="*/ 2725958 w 3779432"/>
              <a:gd name="connsiteY236" fmla="*/ 1270051 h 2552836"/>
              <a:gd name="connsiteX237" fmla="*/ 2736905 w 3779432"/>
              <a:gd name="connsiteY237" fmla="*/ 1182461 h 2552836"/>
              <a:gd name="connsiteX238" fmla="*/ 2769748 w 3779432"/>
              <a:gd name="connsiteY238" fmla="*/ 1083922 h 2552836"/>
              <a:gd name="connsiteX239" fmla="*/ 2780696 w 3779432"/>
              <a:gd name="connsiteY239" fmla="*/ 1040128 h 2552836"/>
              <a:gd name="connsiteX240" fmla="*/ 2802591 w 3779432"/>
              <a:gd name="connsiteY240" fmla="*/ 1007281 h 2552836"/>
              <a:gd name="connsiteX241" fmla="*/ 2835434 w 3779432"/>
              <a:gd name="connsiteY241" fmla="*/ 996333 h 2552836"/>
              <a:gd name="connsiteX242" fmla="*/ 2933963 w 3779432"/>
              <a:gd name="connsiteY242" fmla="*/ 1007281 h 2552836"/>
              <a:gd name="connsiteX243" fmla="*/ 2955858 w 3779432"/>
              <a:gd name="connsiteY243" fmla="*/ 1029179 h 2552836"/>
              <a:gd name="connsiteX244" fmla="*/ 2988701 w 3779432"/>
              <a:gd name="connsiteY244" fmla="*/ 1051076 h 2552836"/>
              <a:gd name="connsiteX245" fmla="*/ 2999648 w 3779432"/>
              <a:gd name="connsiteY245" fmla="*/ 1083922 h 2552836"/>
              <a:gd name="connsiteX246" fmla="*/ 3043439 w 3779432"/>
              <a:gd name="connsiteY246" fmla="*/ 1127717 h 2552836"/>
              <a:gd name="connsiteX247" fmla="*/ 3076282 w 3779432"/>
              <a:gd name="connsiteY247" fmla="*/ 1226256 h 2552836"/>
              <a:gd name="connsiteX248" fmla="*/ 3087229 w 3779432"/>
              <a:gd name="connsiteY248" fmla="*/ 1259102 h 2552836"/>
              <a:gd name="connsiteX249" fmla="*/ 3076282 w 3779432"/>
              <a:gd name="connsiteY249" fmla="*/ 1489025 h 2552836"/>
              <a:gd name="connsiteX250" fmla="*/ 3054386 w 3779432"/>
              <a:gd name="connsiteY250" fmla="*/ 1554717 h 2552836"/>
              <a:gd name="connsiteX251" fmla="*/ 3032491 w 3779432"/>
              <a:gd name="connsiteY251" fmla="*/ 1642307 h 2552836"/>
              <a:gd name="connsiteX252" fmla="*/ 3021543 w 3779432"/>
              <a:gd name="connsiteY252" fmla="*/ 1697050 h 2552836"/>
              <a:gd name="connsiteX253" fmla="*/ 2988701 w 3779432"/>
              <a:gd name="connsiteY253" fmla="*/ 1762743 h 2552836"/>
              <a:gd name="connsiteX254" fmla="*/ 2966805 w 3779432"/>
              <a:gd name="connsiteY254" fmla="*/ 1828435 h 2552836"/>
              <a:gd name="connsiteX255" fmla="*/ 2955858 w 3779432"/>
              <a:gd name="connsiteY255" fmla="*/ 1861281 h 2552836"/>
              <a:gd name="connsiteX256" fmla="*/ 2933963 w 3779432"/>
              <a:gd name="connsiteY256" fmla="*/ 1937922 h 2552836"/>
              <a:gd name="connsiteX257" fmla="*/ 2923015 w 3779432"/>
              <a:gd name="connsiteY257" fmla="*/ 2014563 h 2552836"/>
              <a:gd name="connsiteX258" fmla="*/ 2933963 w 3779432"/>
              <a:gd name="connsiteY258" fmla="*/ 2441563 h 2552836"/>
              <a:gd name="connsiteX259" fmla="*/ 2955858 w 3779432"/>
              <a:gd name="connsiteY259" fmla="*/ 2518204 h 2552836"/>
              <a:gd name="connsiteX260" fmla="*/ 3021543 w 3779432"/>
              <a:gd name="connsiteY260" fmla="*/ 2551050 h 2552836"/>
              <a:gd name="connsiteX261" fmla="*/ 3273339 w 3779432"/>
              <a:gd name="connsiteY261" fmla="*/ 2518204 h 2552836"/>
              <a:gd name="connsiteX262" fmla="*/ 3306182 w 3779432"/>
              <a:gd name="connsiteY262" fmla="*/ 2496306 h 2552836"/>
              <a:gd name="connsiteX263" fmla="*/ 3360920 w 3779432"/>
              <a:gd name="connsiteY263" fmla="*/ 2397768 h 2552836"/>
              <a:gd name="connsiteX264" fmla="*/ 3339024 w 3779432"/>
              <a:gd name="connsiteY264" fmla="*/ 2244486 h 2552836"/>
              <a:gd name="connsiteX265" fmla="*/ 3317129 w 3779432"/>
              <a:gd name="connsiteY265" fmla="*/ 2178794 h 2552836"/>
              <a:gd name="connsiteX266" fmla="*/ 3306182 w 3779432"/>
              <a:gd name="connsiteY266" fmla="*/ 2145948 h 2552836"/>
              <a:gd name="connsiteX267" fmla="*/ 3284286 w 3779432"/>
              <a:gd name="connsiteY267" fmla="*/ 2069307 h 2552836"/>
              <a:gd name="connsiteX268" fmla="*/ 3262391 w 3779432"/>
              <a:gd name="connsiteY268" fmla="*/ 1894127 h 2552836"/>
              <a:gd name="connsiteX269" fmla="*/ 3273339 w 3779432"/>
              <a:gd name="connsiteY269" fmla="*/ 1784640 h 2552836"/>
              <a:gd name="connsiteX270" fmla="*/ 3284286 w 3779432"/>
              <a:gd name="connsiteY270" fmla="*/ 1751794 h 2552836"/>
              <a:gd name="connsiteX271" fmla="*/ 3317129 w 3779432"/>
              <a:gd name="connsiteY271" fmla="*/ 1740845 h 2552836"/>
              <a:gd name="connsiteX272" fmla="*/ 3404710 w 3779432"/>
              <a:gd name="connsiteY272" fmla="*/ 1795589 h 2552836"/>
              <a:gd name="connsiteX273" fmla="*/ 3426605 w 3779432"/>
              <a:gd name="connsiteY273" fmla="*/ 1861281 h 2552836"/>
              <a:gd name="connsiteX274" fmla="*/ 3415658 w 3779432"/>
              <a:gd name="connsiteY274" fmla="*/ 1916025 h 2552836"/>
              <a:gd name="connsiteX275" fmla="*/ 3382815 w 3779432"/>
              <a:gd name="connsiteY275" fmla="*/ 2014563 h 2552836"/>
              <a:gd name="connsiteX276" fmla="*/ 3371867 w 3779432"/>
              <a:gd name="connsiteY276" fmla="*/ 2047409 h 2552836"/>
              <a:gd name="connsiteX277" fmla="*/ 3360920 w 3779432"/>
              <a:gd name="connsiteY277" fmla="*/ 2080255 h 2552836"/>
              <a:gd name="connsiteX278" fmla="*/ 3360920 w 3779432"/>
              <a:gd name="connsiteY278" fmla="*/ 2419665 h 2552836"/>
              <a:gd name="connsiteX279" fmla="*/ 3371867 w 3779432"/>
              <a:gd name="connsiteY279" fmla="*/ 2452512 h 2552836"/>
              <a:gd name="connsiteX280" fmla="*/ 3459448 w 3779432"/>
              <a:gd name="connsiteY280" fmla="*/ 2496306 h 2552836"/>
              <a:gd name="connsiteX281" fmla="*/ 3525134 w 3779432"/>
              <a:gd name="connsiteY281" fmla="*/ 2518204 h 2552836"/>
              <a:gd name="connsiteX282" fmla="*/ 3557977 w 3779432"/>
              <a:gd name="connsiteY282" fmla="*/ 2529153 h 2552836"/>
              <a:gd name="connsiteX283" fmla="*/ 3645558 w 3779432"/>
              <a:gd name="connsiteY283" fmla="*/ 2551050 h 2552836"/>
              <a:gd name="connsiteX284" fmla="*/ 3678401 w 3779432"/>
              <a:gd name="connsiteY284" fmla="*/ 2540101 h 2552836"/>
              <a:gd name="connsiteX285" fmla="*/ 3755034 w 3779432"/>
              <a:gd name="connsiteY285" fmla="*/ 2540101 h 2552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</a:cxnLst>
            <a:rect l="l" t="t" r="r" b="b"/>
            <a:pathLst>
              <a:path w="3779432" h="2552836">
                <a:moveTo>
                  <a:pt x="0" y="2441563"/>
                </a:moveTo>
                <a:cubicBezTo>
                  <a:pt x="18246" y="2445213"/>
                  <a:pt x="37635" y="2445182"/>
                  <a:pt x="54738" y="2452512"/>
                </a:cubicBezTo>
                <a:cubicBezTo>
                  <a:pt x="64225" y="2456578"/>
                  <a:pt x="66392" y="2473129"/>
                  <a:pt x="76634" y="2474409"/>
                </a:cubicBezTo>
                <a:cubicBezTo>
                  <a:pt x="98660" y="2477162"/>
                  <a:pt x="120424" y="2467110"/>
                  <a:pt x="142319" y="2463460"/>
                </a:cubicBezTo>
                <a:cubicBezTo>
                  <a:pt x="149618" y="2456161"/>
                  <a:pt x="156155" y="2448012"/>
                  <a:pt x="164215" y="2441563"/>
                </a:cubicBezTo>
                <a:cubicBezTo>
                  <a:pt x="233267" y="2386316"/>
                  <a:pt x="166084" y="2450639"/>
                  <a:pt x="218953" y="2397768"/>
                </a:cubicBezTo>
                <a:cubicBezTo>
                  <a:pt x="244112" y="2322283"/>
                  <a:pt x="224528" y="2348398"/>
                  <a:pt x="262743" y="2310178"/>
                </a:cubicBezTo>
                <a:cubicBezTo>
                  <a:pt x="250025" y="2144822"/>
                  <a:pt x="266843" y="2212992"/>
                  <a:pt x="229900" y="2102153"/>
                </a:cubicBezTo>
                <a:lnTo>
                  <a:pt x="208005" y="2036460"/>
                </a:lnTo>
                <a:lnTo>
                  <a:pt x="197057" y="2003614"/>
                </a:lnTo>
                <a:cubicBezTo>
                  <a:pt x="186078" y="1882826"/>
                  <a:pt x="179108" y="1890374"/>
                  <a:pt x="197057" y="1773691"/>
                </a:cubicBezTo>
                <a:cubicBezTo>
                  <a:pt x="198812" y="1762284"/>
                  <a:pt x="201604" y="1750448"/>
                  <a:pt x="208005" y="1740845"/>
                </a:cubicBezTo>
                <a:cubicBezTo>
                  <a:pt x="220111" y="1722684"/>
                  <a:pt x="253494" y="1696201"/>
                  <a:pt x="273691" y="1686102"/>
                </a:cubicBezTo>
                <a:cubicBezTo>
                  <a:pt x="284012" y="1680941"/>
                  <a:pt x="295586" y="1678803"/>
                  <a:pt x="306534" y="1675153"/>
                </a:cubicBezTo>
                <a:cubicBezTo>
                  <a:pt x="329007" y="1682645"/>
                  <a:pt x="349251" y="1683954"/>
                  <a:pt x="361272" y="1707999"/>
                </a:cubicBezTo>
                <a:cubicBezTo>
                  <a:pt x="371594" y="1728644"/>
                  <a:pt x="383167" y="1773691"/>
                  <a:pt x="383167" y="1773691"/>
                </a:cubicBezTo>
                <a:cubicBezTo>
                  <a:pt x="379518" y="1821136"/>
                  <a:pt x="376953" y="1868676"/>
                  <a:pt x="372219" y="1916025"/>
                </a:cubicBezTo>
                <a:cubicBezTo>
                  <a:pt x="369651" y="1941703"/>
                  <a:pt x="361272" y="1966860"/>
                  <a:pt x="361272" y="1992666"/>
                </a:cubicBezTo>
                <a:cubicBezTo>
                  <a:pt x="361272" y="2094451"/>
                  <a:pt x="362408" y="2273205"/>
                  <a:pt x="383167" y="2397768"/>
                </a:cubicBezTo>
                <a:cubicBezTo>
                  <a:pt x="384920" y="2408288"/>
                  <a:pt x="398556" y="2461395"/>
                  <a:pt x="405062" y="2474409"/>
                </a:cubicBezTo>
                <a:cubicBezTo>
                  <a:pt x="410946" y="2486178"/>
                  <a:pt x="418738" y="2496980"/>
                  <a:pt x="426957" y="2507255"/>
                </a:cubicBezTo>
                <a:cubicBezTo>
                  <a:pt x="433405" y="2515316"/>
                  <a:pt x="439621" y="2524536"/>
                  <a:pt x="448853" y="2529153"/>
                </a:cubicBezTo>
                <a:cubicBezTo>
                  <a:pt x="469496" y="2539475"/>
                  <a:pt x="514538" y="2551050"/>
                  <a:pt x="514538" y="2551050"/>
                </a:cubicBezTo>
                <a:cubicBezTo>
                  <a:pt x="569276" y="2547400"/>
                  <a:pt x="624229" y="2546160"/>
                  <a:pt x="678753" y="2540101"/>
                </a:cubicBezTo>
                <a:cubicBezTo>
                  <a:pt x="690222" y="2538827"/>
                  <a:pt x="701701" y="2535091"/>
                  <a:pt x="711596" y="2529153"/>
                </a:cubicBezTo>
                <a:cubicBezTo>
                  <a:pt x="720447" y="2523842"/>
                  <a:pt x="726193" y="2514554"/>
                  <a:pt x="733491" y="2507255"/>
                </a:cubicBezTo>
                <a:cubicBezTo>
                  <a:pt x="737140" y="2496306"/>
                  <a:pt x="738501" y="2484305"/>
                  <a:pt x="744438" y="2474409"/>
                </a:cubicBezTo>
                <a:cubicBezTo>
                  <a:pt x="749748" y="2465558"/>
                  <a:pt x="761718" y="2461745"/>
                  <a:pt x="766334" y="2452512"/>
                </a:cubicBezTo>
                <a:cubicBezTo>
                  <a:pt x="776656" y="2431867"/>
                  <a:pt x="788229" y="2386819"/>
                  <a:pt x="788229" y="2386819"/>
                </a:cubicBezTo>
                <a:cubicBezTo>
                  <a:pt x="784580" y="2317477"/>
                  <a:pt x="783567" y="2247947"/>
                  <a:pt x="777281" y="2178794"/>
                </a:cubicBezTo>
                <a:cubicBezTo>
                  <a:pt x="776236" y="2167301"/>
                  <a:pt x="769504" y="2157045"/>
                  <a:pt x="766334" y="2145948"/>
                </a:cubicBezTo>
                <a:cubicBezTo>
                  <a:pt x="762201" y="2131479"/>
                  <a:pt x="759709" y="2116566"/>
                  <a:pt x="755386" y="2102153"/>
                </a:cubicBezTo>
                <a:cubicBezTo>
                  <a:pt x="755367" y="2102091"/>
                  <a:pt x="728027" y="2020068"/>
                  <a:pt x="722543" y="2003614"/>
                </a:cubicBezTo>
                <a:lnTo>
                  <a:pt x="700648" y="1937922"/>
                </a:lnTo>
                <a:cubicBezTo>
                  <a:pt x="696999" y="1926973"/>
                  <a:pt x="697860" y="1913237"/>
                  <a:pt x="689700" y="1905076"/>
                </a:cubicBezTo>
                <a:lnTo>
                  <a:pt x="667805" y="1883178"/>
                </a:lnTo>
                <a:cubicBezTo>
                  <a:pt x="664156" y="1872229"/>
                  <a:pt x="662018" y="1860655"/>
                  <a:pt x="656857" y="1850332"/>
                </a:cubicBezTo>
                <a:cubicBezTo>
                  <a:pt x="626279" y="1789171"/>
                  <a:pt x="631896" y="1845948"/>
                  <a:pt x="613067" y="1751794"/>
                </a:cubicBezTo>
                <a:lnTo>
                  <a:pt x="580224" y="1587563"/>
                </a:lnTo>
                <a:cubicBezTo>
                  <a:pt x="576575" y="1569315"/>
                  <a:pt x="575161" y="1550474"/>
                  <a:pt x="569277" y="1532820"/>
                </a:cubicBezTo>
                <a:cubicBezTo>
                  <a:pt x="549715" y="1474130"/>
                  <a:pt x="564994" y="1524496"/>
                  <a:pt x="547381" y="1445230"/>
                </a:cubicBezTo>
                <a:cubicBezTo>
                  <a:pt x="544117" y="1430541"/>
                  <a:pt x="539125" y="1416240"/>
                  <a:pt x="536434" y="1401435"/>
                </a:cubicBezTo>
                <a:cubicBezTo>
                  <a:pt x="530390" y="1368188"/>
                  <a:pt x="518351" y="1267713"/>
                  <a:pt x="514538" y="1237204"/>
                </a:cubicBezTo>
                <a:cubicBezTo>
                  <a:pt x="532180" y="954920"/>
                  <a:pt x="505807" y="1136385"/>
                  <a:pt x="536434" y="1029179"/>
                </a:cubicBezTo>
                <a:cubicBezTo>
                  <a:pt x="541113" y="1012801"/>
                  <a:pt x="549577" y="970044"/>
                  <a:pt x="558329" y="952538"/>
                </a:cubicBezTo>
                <a:cubicBezTo>
                  <a:pt x="564213" y="940769"/>
                  <a:pt x="571661" y="929683"/>
                  <a:pt x="580224" y="919692"/>
                </a:cubicBezTo>
                <a:cubicBezTo>
                  <a:pt x="593658" y="904017"/>
                  <a:pt x="612564" y="893075"/>
                  <a:pt x="624015" y="875897"/>
                </a:cubicBezTo>
                <a:cubicBezTo>
                  <a:pt x="691406" y="774800"/>
                  <a:pt x="605408" y="899159"/>
                  <a:pt x="667805" y="821153"/>
                </a:cubicBezTo>
                <a:cubicBezTo>
                  <a:pt x="676024" y="810878"/>
                  <a:pt x="678542" y="795281"/>
                  <a:pt x="689700" y="788307"/>
                </a:cubicBezTo>
                <a:cubicBezTo>
                  <a:pt x="709271" y="776074"/>
                  <a:pt x="733491" y="773709"/>
                  <a:pt x="755386" y="766410"/>
                </a:cubicBezTo>
                <a:lnTo>
                  <a:pt x="788229" y="755461"/>
                </a:lnTo>
                <a:cubicBezTo>
                  <a:pt x="790956" y="756007"/>
                  <a:pt x="864589" y="768381"/>
                  <a:pt x="875810" y="777359"/>
                </a:cubicBezTo>
                <a:cubicBezTo>
                  <a:pt x="886084" y="785579"/>
                  <a:pt x="888401" y="800900"/>
                  <a:pt x="897705" y="810205"/>
                </a:cubicBezTo>
                <a:cubicBezTo>
                  <a:pt x="907009" y="819509"/>
                  <a:pt x="919600" y="824803"/>
                  <a:pt x="930548" y="832102"/>
                </a:cubicBezTo>
                <a:cubicBezTo>
                  <a:pt x="937846" y="843051"/>
                  <a:pt x="944224" y="854673"/>
                  <a:pt x="952443" y="864948"/>
                </a:cubicBezTo>
                <a:cubicBezTo>
                  <a:pt x="1014849" y="942965"/>
                  <a:pt x="928830" y="818580"/>
                  <a:pt x="996234" y="919692"/>
                </a:cubicBezTo>
                <a:cubicBezTo>
                  <a:pt x="1015502" y="977505"/>
                  <a:pt x="1000779" y="942934"/>
                  <a:pt x="1050972" y="1018230"/>
                </a:cubicBezTo>
                <a:cubicBezTo>
                  <a:pt x="1058270" y="1029179"/>
                  <a:pt x="1068706" y="1038593"/>
                  <a:pt x="1072867" y="1051076"/>
                </a:cubicBezTo>
                <a:lnTo>
                  <a:pt x="1105710" y="1149615"/>
                </a:lnTo>
                <a:lnTo>
                  <a:pt x="1116658" y="1182461"/>
                </a:lnTo>
                <a:cubicBezTo>
                  <a:pt x="1113009" y="1218957"/>
                  <a:pt x="1112469" y="1255898"/>
                  <a:pt x="1105710" y="1291948"/>
                </a:cubicBezTo>
                <a:cubicBezTo>
                  <a:pt x="1101457" y="1314634"/>
                  <a:pt x="1091113" y="1335743"/>
                  <a:pt x="1083815" y="1357640"/>
                </a:cubicBezTo>
                <a:cubicBezTo>
                  <a:pt x="1080166" y="1368589"/>
                  <a:pt x="1079268" y="1380883"/>
                  <a:pt x="1072867" y="1390486"/>
                </a:cubicBezTo>
                <a:cubicBezTo>
                  <a:pt x="1065569" y="1401435"/>
                  <a:pt x="1056316" y="1411308"/>
                  <a:pt x="1050972" y="1423333"/>
                </a:cubicBezTo>
                <a:cubicBezTo>
                  <a:pt x="1041599" y="1444426"/>
                  <a:pt x="1036375" y="1467128"/>
                  <a:pt x="1029077" y="1489025"/>
                </a:cubicBezTo>
                <a:lnTo>
                  <a:pt x="952443" y="1718948"/>
                </a:lnTo>
                <a:lnTo>
                  <a:pt x="919600" y="1817486"/>
                </a:lnTo>
                <a:cubicBezTo>
                  <a:pt x="915951" y="1828435"/>
                  <a:pt x="910916" y="1839015"/>
                  <a:pt x="908653" y="1850332"/>
                </a:cubicBezTo>
                <a:cubicBezTo>
                  <a:pt x="905004" y="1868580"/>
                  <a:pt x="902601" y="1887122"/>
                  <a:pt x="897705" y="1905076"/>
                </a:cubicBezTo>
                <a:cubicBezTo>
                  <a:pt x="891632" y="1927344"/>
                  <a:pt x="883108" y="1948871"/>
                  <a:pt x="875810" y="1970768"/>
                </a:cubicBezTo>
                <a:cubicBezTo>
                  <a:pt x="872161" y="1981717"/>
                  <a:pt x="867661" y="1992418"/>
                  <a:pt x="864862" y="2003614"/>
                </a:cubicBezTo>
                <a:lnTo>
                  <a:pt x="853915" y="2047409"/>
                </a:lnTo>
                <a:cubicBezTo>
                  <a:pt x="842233" y="2152556"/>
                  <a:pt x="834746" y="2162307"/>
                  <a:pt x="853915" y="2277332"/>
                </a:cubicBezTo>
                <a:cubicBezTo>
                  <a:pt x="857709" y="2300100"/>
                  <a:pt x="868512" y="2321127"/>
                  <a:pt x="875810" y="2343024"/>
                </a:cubicBezTo>
                <a:cubicBezTo>
                  <a:pt x="879459" y="2353973"/>
                  <a:pt x="880357" y="2366268"/>
                  <a:pt x="886758" y="2375871"/>
                </a:cubicBezTo>
                <a:cubicBezTo>
                  <a:pt x="914799" y="2417937"/>
                  <a:pt x="920175" y="2444251"/>
                  <a:pt x="963391" y="2463460"/>
                </a:cubicBezTo>
                <a:cubicBezTo>
                  <a:pt x="984481" y="2472834"/>
                  <a:pt x="1007182" y="2478059"/>
                  <a:pt x="1029077" y="2485358"/>
                </a:cubicBezTo>
                <a:lnTo>
                  <a:pt x="1061919" y="2496306"/>
                </a:lnTo>
                <a:cubicBezTo>
                  <a:pt x="1076516" y="2492657"/>
                  <a:pt x="1091880" y="2491285"/>
                  <a:pt x="1105710" y="2485358"/>
                </a:cubicBezTo>
                <a:cubicBezTo>
                  <a:pt x="1117804" y="2480174"/>
                  <a:pt x="1128445" y="2471884"/>
                  <a:pt x="1138553" y="2463460"/>
                </a:cubicBezTo>
                <a:cubicBezTo>
                  <a:pt x="1177142" y="2431299"/>
                  <a:pt x="1184669" y="2410702"/>
                  <a:pt x="1215186" y="2364922"/>
                </a:cubicBezTo>
                <a:cubicBezTo>
                  <a:pt x="1222484" y="2353973"/>
                  <a:pt x="1232920" y="2344559"/>
                  <a:pt x="1237081" y="2332076"/>
                </a:cubicBezTo>
                <a:lnTo>
                  <a:pt x="1269924" y="2233537"/>
                </a:lnTo>
                <a:lnTo>
                  <a:pt x="1280872" y="2200691"/>
                </a:lnTo>
                <a:cubicBezTo>
                  <a:pt x="1277223" y="2127700"/>
                  <a:pt x="1278300" y="2054318"/>
                  <a:pt x="1269924" y="1981717"/>
                </a:cubicBezTo>
                <a:cubicBezTo>
                  <a:pt x="1267279" y="1958788"/>
                  <a:pt x="1255327" y="1937922"/>
                  <a:pt x="1248029" y="1916025"/>
                </a:cubicBezTo>
                <a:cubicBezTo>
                  <a:pt x="1232323" y="1868901"/>
                  <a:pt x="1239880" y="1894377"/>
                  <a:pt x="1226134" y="1839384"/>
                </a:cubicBezTo>
                <a:cubicBezTo>
                  <a:pt x="1229783" y="1810187"/>
                  <a:pt x="1230916" y="1780565"/>
                  <a:pt x="1237081" y="1751794"/>
                </a:cubicBezTo>
                <a:cubicBezTo>
                  <a:pt x="1243523" y="1721730"/>
                  <a:pt x="1251028" y="1682112"/>
                  <a:pt x="1280872" y="1664204"/>
                </a:cubicBezTo>
                <a:cubicBezTo>
                  <a:pt x="1290767" y="1658266"/>
                  <a:pt x="1302767" y="1656905"/>
                  <a:pt x="1313715" y="1653256"/>
                </a:cubicBezTo>
                <a:cubicBezTo>
                  <a:pt x="1324663" y="1660555"/>
                  <a:pt x="1339585" y="1663995"/>
                  <a:pt x="1346558" y="1675153"/>
                </a:cubicBezTo>
                <a:cubicBezTo>
                  <a:pt x="1358790" y="1694727"/>
                  <a:pt x="1368453" y="1740845"/>
                  <a:pt x="1368453" y="1740845"/>
                </a:cubicBezTo>
                <a:cubicBezTo>
                  <a:pt x="1364804" y="1766392"/>
                  <a:pt x="1362566" y="1792181"/>
                  <a:pt x="1357505" y="1817486"/>
                </a:cubicBezTo>
                <a:cubicBezTo>
                  <a:pt x="1355242" y="1828803"/>
                  <a:pt x="1349357" y="1839136"/>
                  <a:pt x="1346558" y="1850332"/>
                </a:cubicBezTo>
                <a:cubicBezTo>
                  <a:pt x="1342045" y="1868386"/>
                  <a:pt x="1339647" y="1886910"/>
                  <a:pt x="1335610" y="1905076"/>
                </a:cubicBezTo>
                <a:cubicBezTo>
                  <a:pt x="1332346" y="1919765"/>
                  <a:pt x="1328311" y="1934273"/>
                  <a:pt x="1324662" y="1948871"/>
                </a:cubicBezTo>
                <a:cubicBezTo>
                  <a:pt x="1328311" y="2010914"/>
                  <a:pt x="1329718" y="2073129"/>
                  <a:pt x="1335610" y="2134999"/>
                </a:cubicBezTo>
                <a:cubicBezTo>
                  <a:pt x="1337037" y="2149979"/>
                  <a:pt x="1343294" y="2164105"/>
                  <a:pt x="1346558" y="2178794"/>
                </a:cubicBezTo>
                <a:cubicBezTo>
                  <a:pt x="1350594" y="2196960"/>
                  <a:pt x="1352609" y="2215584"/>
                  <a:pt x="1357505" y="2233537"/>
                </a:cubicBezTo>
                <a:cubicBezTo>
                  <a:pt x="1363578" y="2255806"/>
                  <a:pt x="1372102" y="2277332"/>
                  <a:pt x="1379400" y="2299230"/>
                </a:cubicBezTo>
                <a:cubicBezTo>
                  <a:pt x="1383049" y="2310179"/>
                  <a:pt x="1382188" y="2323915"/>
                  <a:pt x="1390348" y="2332076"/>
                </a:cubicBezTo>
                <a:cubicBezTo>
                  <a:pt x="1401296" y="2343025"/>
                  <a:pt x="1413686" y="2352700"/>
                  <a:pt x="1423191" y="2364922"/>
                </a:cubicBezTo>
                <a:cubicBezTo>
                  <a:pt x="1439347" y="2385696"/>
                  <a:pt x="1448373" y="2412005"/>
                  <a:pt x="1466981" y="2430614"/>
                </a:cubicBezTo>
                <a:cubicBezTo>
                  <a:pt x="1519845" y="2483483"/>
                  <a:pt x="1452673" y="2419168"/>
                  <a:pt x="1521719" y="2474409"/>
                </a:cubicBezTo>
                <a:cubicBezTo>
                  <a:pt x="1529779" y="2480857"/>
                  <a:pt x="1534764" y="2490995"/>
                  <a:pt x="1543615" y="2496306"/>
                </a:cubicBezTo>
                <a:cubicBezTo>
                  <a:pt x="1553510" y="2502244"/>
                  <a:pt x="1565510" y="2503605"/>
                  <a:pt x="1576458" y="2507255"/>
                </a:cubicBezTo>
                <a:cubicBezTo>
                  <a:pt x="1598353" y="2503605"/>
                  <a:pt x="1621654" y="2504844"/>
                  <a:pt x="1642143" y="2496306"/>
                </a:cubicBezTo>
                <a:cubicBezTo>
                  <a:pt x="1684589" y="2478618"/>
                  <a:pt x="1701707" y="2458635"/>
                  <a:pt x="1729724" y="2430614"/>
                </a:cubicBezTo>
                <a:cubicBezTo>
                  <a:pt x="1733373" y="2419665"/>
                  <a:pt x="1735511" y="2408091"/>
                  <a:pt x="1740672" y="2397768"/>
                </a:cubicBezTo>
                <a:cubicBezTo>
                  <a:pt x="1746556" y="2385999"/>
                  <a:pt x="1757223" y="2376946"/>
                  <a:pt x="1762567" y="2364922"/>
                </a:cubicBezTo>
                <a:cubicBezTo>
                  <a:pt x="1771940" y="2343829"/>
                  <a:pt x="1777164" y="2321127"/>
                  <a:pt x="1784462" y="2299230"/>
                </a:cubicBezTo>
                <a:lnTo>
                  <a:pt x="1795410" y="2266383"/>
                </a:lnTo>
                <a:cubicBezTo>
                  <a:pt x="1791761" y="2197041"/>
                  <a:pt x="1790477" y="2127535"/>
                  <a:pt x="1784462" y="2058358"/>
                </a:cubicBezTo>
                <a:cubicBezTo>
                  <a:pt x="1782515" y="2035968"/>
                  <a:pt x="1755882" y="1961657"/>
                  <a:pt x="1751620" y="1948871"/>
                </a:cubicBezTo>
                <a:lnTo>
                  <a:pt x="1718777" y="1850332"/>
                </a:lnTo>
                <a:lnTo>
                  <a:pt x="1707829" y="1817486"/>
                </a:lnTo>
                <a:cubicBezTo>
                  <a:pt x="1704180" y="1806537"/>
                  <a:pt x="1699680" y="1795836"/>
                  <a:pt x="1696881" y="1784640"/>
                </a:cubicBezTo>
                <a:lnTo>
                  <a:pt x="1685934" y="1740845"/>
                </a:lnTo>
                <a:cubicBezTo>
                  <a:pt x="1682285" y="1682452"/>
                  <a:pt x="1681692" y="1623787"/>
                  <a:pt x="1674986" y="1565666"/>
                </a:cubicBezTo>
                <a:cubicBezTo>
                  <a:pt x="1670720" y="1528693"/>
                  <a:pt x="1662117" y="1492286"/>
                  <a:pt x="1653091" y="1456179"/>
                </a:cubicBezTo>
                <a:lnTo>
                  <a:pt x="1620248" y="1324794"/>
                </a:lnTo>
                <a:cubicBezTo>
                  <a:pt x="1616599" y="1310196"/>
                  <a:pt x="1612251" y="1295754"/>
                  <a:pt x="1609300" y="1280999"/>
                </a:cubicBezTo>
                <a:cubicBezTo>
                  <a:pt x="1605651" y="1262751"/>
                  <a:pt x="1602537" y="1244388"/>
                  <a:pt x="1598353" y="1226256"/>
                </a:cubicBezTo>
                <a:cubicBezTo>
                  <a:pt x="1591587" y="1196931"/>
                  <a:pt x="1582360" y="1168177"/>
                  <a:pt x="1576458" y="1138666"/>
                </a:cubicBezTo>
                <a:cubicBezTo>
                  <a:pt x="1572809" y="1120418"/>
                  <a:pt x="1569547" y="1102088"/>
                  <a:pt x="1565510" y="1083922"/>
                </a:cubicBezTo>
                <a:cubicBezTo>
                  <a:pt x="1560411" y="1060973"/>
                  <a:pt x="1541761" y="988078"/>
                  <a:pt x="1532667" y="974435"/>
                </a:cubicBezTo>
                <a:cubicBezTo>
                  <a:pt x="1469920" y="880304"/>
                  <a:pt x="1545149" y="999401"/>
                  <a:pt x="1499824" y="908743"/>
                </a:cubicBezTo>
                <a:cubicBezTo>
                  <a:pt x="1493940" y="896974"/>
                  <a:pt x="1483813" y="887666"/>
                  <a:pt x="1477929" y="875897"/>
                </a:cubicBezTo>
                <a:cubicBezTo>
                  <a:pt x="1432604" y="785239"/>
                  <a:pt x="1507833" y="904336"/>
                  <a:pt x="1445086" y="810205"/>
                </a:cubicBezTo>
                <a:cubicBezTo>
                  <a:pt x="1437788" y="788307"/>
                  <a:pt x="1435994" y="763718"/>
                  <a:pt x="1423191" y="744512"/>
                </a:cubicBezTo>
                <a:cubicBezTo>
                  <a:pt x="1415893" y="733563"/>
                  <a:pt x="1406640" y="723690"/>
                  <a:pt x="1401296" y="711666"/>
                </a:cubicBezTo>
                <a:cubicBezTo>
                  <a:pt x="1401285" y="711640"/>
                  <a:pt x="1373931" y="629564"/>
                  <a:pt x="1368453" y="613128"/>
                </a:cubicBezTo>
                <a:lnTo>
                  <a:pt x="1346558" y="547436"/>
                </a:lnTo>
                <a:lnTo>
                  <a:pt x="1335610" y="514589"/>
                </a:lnTo>
                <a:cubicBezTo>
                  <a:pt x="1339078" y="483375"/>
                  <a:pt x="1339166" y="419888"/>
                  <a:pt x="1357505" y="383205"/>
                </a:cubicBezTo>
                <a:cubicBezTo>
                  <a:pt x="1363389" y="371436"/>
                  <a:pt x="1373516" y="362128"/>
                  <a:pt x="1379400" y="350359"/>
                </a:cubicBezTo>
                <a:cubicBezTo>
                  <a:pt x="1407823" y="293507"/>
                  <a:pt x="1369477" y="338386"/>
                  <a:pt x="1412243" y="295615"/>
                </a:cubicBezTo>
                <a:cubicBezTo>
                  <a:pt x="1431512" y="237804"/>
                  <a:pt x="1416791" y="272370"/>
                  <a:pt x="1466981" y="197077"/>
                </a:cubicBezTo>
                <a:cubicBezTo>
                  <a:pt x="1490125" y="162357"/>
                  <a:pt x="1505196" y="135102"/>
                  <a:pt x="1543615" y="109487"/>
                </a:cubicBezTo>
                <a:cubicBezTo>
                  <a:pt x="1554563" y="102188"/>
                  <a:pt x="1566184" y="95810"/>
                  <a:pt x="1576458" y="87590"/>
                </a:cubicBezTo>
                <a:cubicBezTo>
                  <a:pt x="1584518" y="81141"/>
                  <a:pt x="1589502" y="71003"/>
                  <a:pt x="1598353" y="65692"/>
                </a:cubicBezTo>
                <a:cubicBezTo>
                  <a:pt x="1608248" y="59754"/>
                  <a:pt x="1620875" y="59904"/>
                  <a:pt x="1631196" y="54743"/>
                </a:cubicBezTo>
                <a:cubicBezTo>
                  <a:pt x="1642964" y="48858"/>
                  <a:pt x="1652015" y="38190"/>
                  <a:pt x="1664039" y="32846"/>
                </a:cubicBezTo>
                <a:cubicBezTo>
                  <a:pt x="1698306" y="17615"/>
                  <a:pt x="1737122" y="9099"/>
                  <a:pt x="1773515" y="0"/>
                </a:cubicBezTo>
                <a:cubicBezTo>
                  <a:pt x="1799059" y="3650"/>
                  <a:pt x="1825005" y="5146"/>
                  <a:pt x="1850148" y="10949"/>
                </a:cubicBezTo>
                <a:cubicBezTo>
                  <a:pt x="1872637" y="16139"/>
                  <a:pt x="1893939" y="25547"/>
                  <a:pt x="1915834" y="32846"/>
                </a:cubicBezTo>
                <a:lnTo>
                  <a:pt x="1981520" y="54743"/>
                </a:lnTo>
                <a:lnTo>
                  <a:pt x="2014362" y="65692"/>
                </a:lnTo>
                <a:cubicBezTo>
                  <a:pt x="2025310" y="69342"/>
                  <a:pt x="2037603" y="70239"/>
                  <a:pt x="2047205" y="76641"/>
                </a:cubicBezTo>
                <a:cubicBezTo>
                  <a:pt x="2099311" y="111381"/>
                  <a:pt x="2059571" y="90205"/>
                  <a:pt x="2123839" y="109487"/>
                </a:cubicBezTo>
                <a:cubicBezTo>
                  <a:pt x="2145945" y="116119"/>
                  <a:pt x="2189524" y="131384"/>
                  <a:pt x="2189524" y="131384"/>
                </a:cubicBezTo>
                <a:cubicBezTo>
                  <a:pt x="2283139" y="225008"/>
                  <a:pt x="2130572" y="78956"/>
                  <a:pt x="2244262" y="164231"/>
                </a:cubicBezTo>
                <a:cubicBezTo>
                  <a:pt x="2264905" y="179715"/>
                  <a:pt x="2280755" y="200726"/>
                  <a:pt x="2299001" y="218974"/>
                </a:cubicBezTo>
                <a:cubicBezTo>
                  <a:pt x="2306300" y="226273"/>
                  <a:pt x="2315171" y="232283"/>
                  <a:pt x="2320896" y="240872"/>
                </a:cubicBezTo>
                <a:cubicBezTo>
                  <a:pt x="2370411" y="315153"/>
                  <a:pt x="2346078" y="287955"/>
                  <a:pt x="2386582" y="328461"/>
                </a:cubicBezTo>
                <a:lnTo>
                  <a:pt x="2408477" y="394154"/>
                </a:lnTo>
                <a:lnTo>
                  <a:pt x="2419424" y="427000"/>
                </a:lnTo>
                <a:cubicBezTo>
                  <a:pt x="2415775" y="481743"/>
                  <a:pt x="2414535" y="536701"/>
                  <a:pt x="2408477" y="591230"/>
                </a:cubicBezTo>
                <a:cubicBezTo>
                  <a:pt x="2404546" y="626613"/>
                  <a:pt x="2391187" y="625815"/>
                  <a:pt x="2375634" y="656923"/>
                </a:cubicBezTo>
                <a:cubicBezTo>
                  <a:pt x="2370473" y="667246"/>
                  <a:pt x="2369847" y="679446"/>
                  <a:pt x="2364686" y="689769"/>
                </a:cubicBezTo>
                <a:cubicBezTo>
                  <a:pt x="2358802" y="701538"/>
                  <a:pt x="2348675" y="710846"/>
                  <a:pt x="2342791" y="722615"/>
                </a:cubicBezTo>
                <a:cubicBezTo>
                  <a:pt x="2314368" y="779467"/>
                  <a:pt x="2352714" y="734588"/>
                  <a:pt x="2309948" y="777359"/>
                </a:cubicBezTo>
                <a:cubicBezTo>
                  <a:pt x="2278936" y="870408"/>
                  <a:pt x="2322188" y="756957"/>
                  <a:pt x="2277105" y="832102"/>
                </a:cubicBezTo>
                <a:cubicBezTo>
                  <a:pt x="2271168" y="841998"/>
                  <a:pt x="2271762" y="854859"/>
                  <a:pt x="2266158" y="864948"/>
                </a:cubicBezTo>
                <a:cubicBezTo>
                  <a:pt x="2253378" y="887953"/>
                  <a:pt x="2222367" y="930640"/>
                  <a:pt x="2222367" y="930640"/>
                </a:cubicBezTo>
                <a:cubicBezTo>
                  <a:pt x="2218718" y="941589"/>
                  <a:pt x="2217357" y="953590"/>
                  <a:pt x="2211420" y="963487"/>
                </a:cubicBezTo>
                <a:cubicBezTo>
                  <a:pt x="2206110" y="972338"/>
                  <a:pt x="2195972" y="977324"/>
                  <a:pt x="2189524" y="985384"/>
                </a:cubicBezTo>
                <a:cubicBezTo>
                  <a:pt x="2181305" y="995659"/>
                  <a:pt x="2173513" y="1006461"/>
                  <a:pt x="2167629" y="1018230"/>
                </a:cubicBezTo>
                <a:cubicBezTo>
                  <a:pt x="2139206" y="1075082"/>
                  <a:pt x="2177552" y="1030203"/>
                  <a:pt x="2134786" y="1072974"/>
                </a:cubicBezTo>
                <a:cubicBezTo>
                  <a:pt x="2094866" y="1192753"/>
                  <a:pt x="2158531" y="1011332"/>
                  <a:pt x="2101943" y="1138666"/>
                </a:cubicBezTo>
                <a:cubicBezTo>
                  <a:pt x="2092569" y="1159758"/>
                  <a:pt x="2087346" y="1182461"/>
                  <a:pt x="2080048" y="1204358"/>
                </a:cubicBezTo>
                <a:lnTo>
                  <a:pt x="2047205" y="1302897"/>
                </a:lnTo>
                <a:cubicBezTo>
                  <a:pt x="2043556" y="1313846"/>
                  <a:pt x="2044418" y="1327582"/>
                  <a:pt x="2036258" y="1335743"/>
                </a:cubicBezTo>
                <a:lnTo>
                  <a:pt x="2014362" y="1357640"/>
                </a:lnTo>
                <a:lnTo>
                  <a:pt x="1992467" y="1445230"/>
                </a:lnTo>
                <a:cubicBezTo>
                  <a:pt x="1988818" y="1459828"/>
                  <a:pt x="1986278" y="1474750"/>
                  <a:pt x="1981520" y="1489025"/>
                </a:cubicBezTo>
                <a:cubicBezTo>
                  <a:pt x="1974221" y="1510922"/>
                  <a:pt x="1972426" y="1535511"/>
                  <a:pt x="1959624" y="1554717"/>
                </a:cubicBezTo>
                <a:lnTo>
                  <a:pt x="1915834" y="1620409"/>
                </a:lnTo>
                <a:cubicBezTo>
                  <a:pt x="1908536" y="1631358"/>
                  <a:pt x="1898100" y="1640773"/>
                  <a:pt x="1893939" y="1653256"/>
                </a:cubicBezTo>
                <a:lnTo>
                  <a:pt x="1872043" y="1718948"/>
                </a:lnTo>
                <a:lnTo>
                  <a:pt x="1828253" y="1850332"/>
                </a:lnTo>
                <a:lnTo>
                  <a:pt x="1817305" y="1883178"/>
                </a:lnTo>
                <a:lnTo>
                  <a:pt x="1806358" y="1916025"/>
                </a:lnTo>
                <a:cubicBezTo>
                  <a:pt x="1810007" y="1948871"/>
                  <a:pt x="1812280" y="1981899"/>
                  <a:pt x="1817305" y="2014563"/>
                </a:cubicBezTo>
                <a:cubicBezTo>
                  <a:pt x="1823007" y="2051632"/>
                  <a:pt x="1829665" y="2057828"/>
                  <a:pt x="1839200" y="2091204"/>
                </a:cubicBezTo>
                <a:cubicBezTo>
                  <a:pt x="1843333" y="2105673"/>
                  <a:pt x="1845824" y="2120586"/>
                  <a:pt x="1850148" y="2134999"/>
                </a:cubicBezTo>
                <a:cubicBezTo>
                  <a:pt x="1856780" y="2157107"/>
                  <a:pt x="1866445" y="2178298"/>
                  <a:pt x="1872043" y="2200691"/>
                </a:cubicBezTo>
                <a:cubicBezTo>
                  <a:pt x="1878163" y="2225171"/>
                  <a:pt x="1894226" y="2294186"/>
                  <a:pt x="1904886" y="2310178"/>
                </a:cubicBezTo>
                <a:cubicBezTo>
                  <a:pt x="1912184" y="2321127"/>
                  <a:pt x="1920897" y="2331255"/>
                  <a:pt x="1926781" y="2343024"/>
                </a:cubicBezTo>
                <a:cubicBezTo>
                  <a:pt x="1931942" y="2353347"/>
                  <a:pt x="1932568" y="2365548"/>
                  <a:pt x="1937729" y="2375871"/>
                </a:cubicBezTo>
                <a:cubicBezTo>
                  <a:pt x="1951540" y="2403496"/>
                  <a:pt x="1961153" y="2410246"/>
                  <a:pt x="1981520" y="2430614"/>
                </a:cubicBezTo>
                <a:cubicBezTo>
                  <a:pt x="1989010" y="2453087"/>
                  <a:pt x="1990318" y="2473335"/>
                  <a:pt x="2014362" y="2485358"/>
                </a:cubicBezTo>
                <a:cubicBezTo>
                  <a:pt x="2035005" y="2495680"/>
                  <a:pt x="2080048" y="2507255"/>
                  <a:pt x="2080048" y="2507255"/>
                </a:cubicBezTo>
                <a:lnTo>
                  <a:pt x="2145734" y="2485358"/>
                </a:lnTo>
                <a:cubicBezTo>
                  <a:pt x="2156682" y="2481708"/>
                  <a:pt x="2168975" y="2480811"/>
                  <a:pt x="2178577" y="2474409"/>
                </a:cubicBezTo>
                <a:cubicBezTo>
                  <a:pt x="2189525" y="2467110"/>
                  <a:pt x="2201146" y="2460732"/>
                  <a:pt x="2211420" y="2452512"/>
                </a:cubicBezTo>
                <a:cubicBezTo>
                  <a:pt x="2219480" y="2446063"/>
                  <a:pt x="2224464" y="2435925"/>
                  <a:pt x="2233315" y="2430614"/>
                </a:cubicBezTo>
                <a:cubicBezTo>
                  <a:pt x="2243210" y="2424676"/>
                  <a:pt x="2255210" y="2423315"/>
                  <a:pt x="2266158" y="2419665"/>
                </a:cubicBezTo>
                <a:cubicBezTo>
                  <a:pt x="2273456" y="2408716"/>
                  <a:pt x="2278749" y="2396124"/>
                  <a:pt x="2288053" y="2386819"/>
                </a:cubicBezTo>
                <a:cubicBezTo>
                  <a:pt x="2297357" y="2377515"/>
                  <a:pt x="2313923" y="2376080"/>
                  <a:pt x="2320896" y="2364922"/>
                </a:cubicBezTo>
                <a:cubicBezTo>
                  <a:pt x="2333128" y="2345348"/>
                  <a:pt x="2335493" y="2321127"/>
                  <a:pt x="2342791" y="2299230"/>
                </a:cubicBezTo>
                <a:lnTo>
                  <a:pt x="2353739" y="2266383"/>
                </a:lnTo>
                <a:lnTo>
                  <a:pt x="2364686" y="2233537"/>
                </a:lnTo>
                <a:cubicBezTo>
                  <a:pt x="2361037" y="2175144"/>
                  <a:pt x="2359863" y="2116544"/>
                  <a:pt x="2353739" y="2058358"/>
                </a:cubicBezTo>
                <a:cubicBezTo>
                  <a:pt x="2349609" y="2019118"/>
                  <a:pt x="2336675" y="2028173"/>
                  <a:pt x="2320896" y="1992666"/>
                </a:cubicBezTo>
                <a:cubicBezTo>
                  <a:pt x="2268787" y="1875407"/>
                  <a:pt x="2326656" y="1968458"/>
                  <a:pt x="2277105" y="1894127"/>
                </a:cubicBezTo>
                <a:cubicBezTo>
                  <a:pt x="2280245" y="1862723"/>
                  <a:pt x="2279273" y="1791253"/>
                  <a:pt x="2299001" y="1751794"/>
                </a:cubicBezTo>
                <a:cubicBezTo>
                  <a:pt x="2304885" y="1740025"/>
                  <a:pt x="2312677" y="1729223"/>
                  <a:pt x="2320896" y="1718948"/>
                </a:cubicBezTo>
                <a:cubicBezTo>
                  <a:pt x="2327344" y="1710887"/>
                  <a:pt x="2335493" y="1704349"/>
                  <a:pt x="2342791" y="1697050"/>
                </a:cubicBezTo>
                <a:cubicBezTo>
                  <a:pt x="2353739" y="1700700"/>
                  <a:pt x="2365739" y="1702061"/>
                  <a:pt x="2375634" y="1707999"/>
                </a:cubicBezTo>
                <a:cubicBezTo>
                  <a:pt x="2392966" y="1718399"/>
                  <a:pt x="2409481" y="1747826"/>
                  <a:pt x="2419424" y="1762743"/>
                </a:cubicBezTo>
                <a:cubicBezTo>
                  <a:pt x="2443281" y="1882034"/>
                  <a:pt x="2436890" y="1826845"/>
                  <a:pt x="2419424" y="2036460"/>
                </a:cubicBezTo>
                <a:cubicBezTo>
                  <a:pt x="2418175" y="2051456"/>
                  <a:pt x="2412800" y="2065842"/>
                  <a:pt x="2408477" y="2080255"/>
                </a:cubicBezTo>
                <a:cubicBezTo>
                  <a:pt x="2401845" y="2102364"/>
                  <a:pt x="2386582" y="2145948"/>
                  <a:pt x="2386582" y="2145948"/>
                </a:cubicBezTo>
                <a:cubicBezTo>
                  <a:pt x="2390231" y="2182444"/>
                  <a:pt x="2391500" y="2219256"/>
                  <a:pt x="2397529" y="2255435"/>
                </a:cubicBezTo>
                <a:cubicBezTo>
                  <a:pt x="2402476" y="2285120"/>
                  <a:pt x="2413522" y="2313514"/>
                  <a:pt x="2419424" y="2343024"/>
                </a:cubicBezTo>
                <a:cubicBezTo>
                  <a:pt x="2423073" y="2361272"/>
                  <a:pt x="2425476" y="2379814"/>
                  <a:pt x="2430372" y="2397768"/>
                </a:cubicBezTo>
                <a:cubicBezTo>
                  <a:pt x="2436445" y="2420036"/>
                  <a:pt x="2435947" y="2447138"/>
                  <a:pt x="2452267" y="2463460"/>
                </a:cubicBezTo>
                <a:cubicBezTo>
                  <a:pt x="2459565" y="2470759"/>
                  <a:pt x="2467714" y="2477297"/>
                  <a:pt x="2474162" y="2485358"/>
                </a:cubicBezTo>
                <a:cubicBezTo>
                  <a:pt x="2482382" y="2495633"/>
                  <a:pt x="2484900" y="2511230"/>
                  <a:pt x="2496058" y="2518204"/>
                </a:cubicBezTo>
                <a:cubicBezTo>
                  <a:pt x="2515629" y="2530437"/>
                  <a:pt x="2561743" y="2540101"/>
                  <a:pt x="2561743" y="2540101"/>
                </a:cubicBezTo>
                <a:cubicBezTo>
                  <a:pt x="2627923" y="2523556"/>
                  <a:pt x="2591263" y="2533911"/>
                  <a:pt x="2671220" y="2507255"/>
                </a:cubicBezTo>
                <a:lnTo>
                  <a:pt x="2704062" y="2496306"/>
                </a:lnTo>
                <a:cubicBezTo>
                  <a:pt x="2756940" y="2443426"/>
                  <a:pt x="2689737" y="2507769"/>
                  <a:pt x="2758801" y="2452512"/>
                </a:cubicBezTo>
                <a:cubicBezTo>
                  <a:pt x="2766861" y="2446063"/>
                  <a:pt x="2772636" y="2437063"/>
                  <a:pt x="2780696" y="2430614"/>
                </a:cubicBezTo>
                <a:cubicBezTo>
                  <a:pt x="2849748" y="2375367"/>
                  <a:pt x="2782568" y="2439692"/>
                  <a:pt x="2835434" y="2386819"/>
                </a:cubicBezTo>
                <a:lnTo>
                  <a:pt x="2857329" y="2321127"/>
                </a:lnTo>
                <a:lnTo>
                  <a:pt x="2868277" y="2288281"/>
                </a:lnTo>
                <a:cubicBezTo>
                  <a:pt x="2864628" y="2240837"/>
                  <a:pt x="2864058" y="2193054"/>
                  <a:pt x="2857329" y="2145948"/>
                </a:cubicBezTo>
                <a:cubicBezTo>
                  <a:pt x="2853073" y="2116155"/>
                  <a:pt x="2844950" y="2086909"/>
                  <a:pt x="2835434" y="2058358"/>
                </a:cubicBezTo>
                <a:lnTo>
                  <a:pt x="2802591" y="1959819"/>
                </a:lnTo>
                <a:cubicBezTo>
                  <a:pt x="2798942" y="1948870"/>
                  <a:pt x="2794442" y="1938169"/>
                  <a:pt x="2791643" y="1926973"/>
                </a:cubicBezTo>
                <a:cubicBezTo>
                  <a:pt x="2787994" y="1912375"/>
                  <a:pt x="2785019" y="1897591"/>
                  <a:pt x="2780696" y="1883178"/>
                </a:cubicBezTo>
                <a:cubicBezTo>
                  <a:pt x="2774064" y="1861070"/>
                  <a:pt x="2766099" y="1839383"/>
                  <a:pt x="2758801" y="1817486"/>
                </a:cubicBezTo>
                <a:cubicBezTo>
                  <a:pt x="2755152" y="1806537"/>
                  <a:pt x="2750652" y="1795836"/>
                  <a:pt x="2747853" y="1784640"/>
                </a:cubicBezTo>
                <a:cubicBezTo>
                  <a:pt x="2720574" y="1675513"/>
                  <a:pt x="2730905" y="1726736"/>
                  <a:pt x="2715010" y="1631358"/>
                </a:cubicBezTo>
                <a:cubicBezTo>
                  <a:pt x="2718659" y="1510922"/>
                  <a:pt x="2720088" y="1390399"/>
                  <a:pt x="2725958" y="1270051"/>
                </a:cubicBezTo>
                <a:cubicBezTo>
                  <a:pt x="2727391" y="1240662"/>
                  <a:pt x="2730740" y="1211232"/>
                  <a:pt x="2736905" y="1182461"/>
                </a:cubicBezTo>
                <a:cubicBezTo>
                  <a:pt x="2753294" y="1105972"/>
                  <a:pt x="2756081" y="1138591"/>
                  <a:pt x="2769748" y="1083922"/>
                </a:cubicBezTo>
                <a:cubicBezTo>
                  <a:pt x="2773397" y="1069324"/>
                  <a:pt x="2774769" y="1053959"/>
                  <a:pt x="2780696" y="1040128"/>
                </a:cubicBezTo>
                <a:cubicBezTo>
                  <a:pt x="2785879" y="1028033"/>
                  <a:pt x="2792316" y="1015502"/>
                  <a:pt x="2802591" y="1007281"/>
                </a:cubicBezTo>
                <a:cubicBezTo>
                  <a:pt x="2811602" y="1000072"/>
                  <a:pt x="2824486" y="999982"/>
                  <a:pt x="2835434" y="996333"/>
                </a:cubicBezTo>
                <a:cubicBezTo>
                  <a:pt x="2868277" y="999982"/>
                  <a:pt x="2902082" y="998585"/>
                  <a:pt x="2933963" y="1007281"/>
                </a:cubicBezTo>
                <a:cubicBezTo>
                  <a:pt x="2943921" y="1009997"/>
                  <a:pt x="2947798" y="1022730"/>
                  <a:pt x="2955858" y="1029179"/>
                </a:cubicBezTo>
                <a:cubicBezTo>
                  <a:pt x="2966132" y="1037399"/>
                  <a:pt x="2977753" y="1043777"/>
                  <a:pt x="2988701" y="1051076"/>
                </a:cubicBezTo>
                <a:cubicBezTo>
                  <a:pt x="2992350" y="1062025"/>
                  <a:pt x="2992941" y="1074531"/>
                  <a:pt x="2999648" y="1083922"/>
                </a:cubicBezTo>
                <a:cubicBezTo>
                  <a:pt x="3011646" y="1100721"/>
                  <a:pt x="3043439" y="1127717"/>
                  <a:pt x="3043439" y="1127717"/>
                </a:cubicBezTo>
                <a:lnTo>
                  <a:pt x="3076282" y="1226256"/>
                </a:lnTo>
                <a:lnTo>
                  <a:pt x="3087229" y="1259102"/>
                </a:lnTo>
                <a:cubicBezTo>
                  <a:pt x="3083580" y="1335743"/>
                  <a:pt x="3084754" y="1412766"/>
                  <a:pt x="3076282" y="1489025"/>
                </a:cubicBezTo>
                <a:cubicBezTo>
                  <a:pt x="3073733" y="1511966"/>
                  <a:pt x="3059984" y="1532324"/>
                  <a:pt x="3054386" y="1554717"/>
                </a:cubicBezTo>
                <a:cubicBezTo>
                  <a:pt x="3047088" y="1583914"/>
                  <a:pt x="3038393" y="1612796"/>
                  <a:pt x="3032491" y="1642307"/>
                </a:cubicBezTo>
                <a:cubicBezTo>
                  <a:pt x="3028842" y="1660555"/>
                  <a:pt x="3026056" y="1678996"/>
                  <a:pt x="3021543" y="1697050"/>
                </a:cubicBezTo>
                <a:cubicBezTo>
                  <a:pt x="3004431" y="1765506"/>
                  <a:pt x="3019283" y="1693928"/>
                  <a:pt x="2988701" y="1762743"/>
                </a:cubicBezTo>
                <a:cubicBezTo>
                  <a:pt x="2979327" y="1783836"/>
                  <a:pt x="2974103" y="1806538"/>
                  <a:pt x="2966805" y="1828435"/>
                </a:cubicBezTo>
                <a:lnTo>
                  <a:pt x="2955858" y="1861281"/>
                </a:lnTo>
                <a:cubicBezTo>
                  <a:pt x="2946476" y="1889431"/>
                  <a:pt x="2939463" y="1907666"/>
                  <a:pt x="2933963" y="1937922"/>
                </a:cubicBezTo>
                <a:cubicBezTo>
                  <a:pt x="2929347" y="1963312"/>
                  <a:pt x="2926664" y="1989016"/>
                  <a:pt x="2923015" y="2014563"/>
                </a:cubicBezTo>
                <a:cubicBezTo>
                  <a:pt x="2926664" y="2156896"/>
                  <a:pt x="2927349" y="2299337"/>
                  <a:pt x="2933963" y="2441563"/>
                </a:cubicBezTo>
                <a:cubicBezTo>
                  <a:pt x="2934060" y="2443654"/>
                  <a:pt x="2950620" y="2511656"/>
                  <a:pt x="2955858" y="2518204"/>
                </a:cubicBezTo>
                <a:cubicBezTo>
                  <a:pt x="2971292" y="2537497"/>
                  <a:pt x="2999908" y="2543837"/>
                  <a:pt x="3021543" y="2551050"/>
                </a:cubicBezTo>
                <a:cubicBezTo>
                  <a:pt x="3046645" y="2549573"/>
                  <a:pt x="3217053" y="2555733"/>
                  <a:pt x="3273339" y="2518204"/>
                </a:cubicBezTo>
                <a:lnTo>
                  <a:pt x="3306182" y="2496306"/>
                </a:lnTo>
                <a:cubicBezTo>
                  <a:pt x="3356373" y="2421011"/>
                  <a:pt x="3341650" y="2455580"/>
                  <a:pt x="3360920" y="2397768"/>
                </a:cubicBezTo>
                <a:cubicBezTo>
                  <a:pt x="3353311" y="2321672"/>
                  <a:pt x="3356883" y="2304022"/>
                  <a:pt x="3339024" y="2244486"/>
                </a:cubicBezTo>
                <a:cubicBezTo>
                  <a:pt x="3332392" y="2222378"/>
                  <a:pt x="3324427" y="2200691"/>
                  <a:pt x="3317129" y="2178794"/>
                </a:cubicBezTo>
                <a:lnTo>
                  <a:pt x="3306182" y="2145948"/>
                </a:lnTo>
                <a:cubicBezTo>
                  <a:pt x="3295749" y="2114644"/>
                  <a:pt x="3291159" y="2103674"/>
                  <a:pt x="3284286" y="2069307"/>
                </a:cubicBezTo>
                <a:cubicBezTo>
                  <a:pt x="3270707" y="2001404"/>
                  <a:pt x="3269936" y="1969581"/>
                  <a:pt x="3262391" y="1894127"/>
                </a:cubicBezTo>
                <a:cubicBezTo>
                  <a:pt x="3266040" y="1857631"/>
                  <a:pt x="3267762" y="1820891"/>
                  <a:pt x="3273339" y="1784640"/>
                </a:cubicBezTo>
                <a:cubicBezTo>
                  <a:pt x="3275094" y="1773233"/>
                  <a:pt x="3276126" y="1759955"/>
                  <a:pt x="3284286" y="1751794"/>
                </a:cubicBezTo>
                <a:cubicBezTo>
                  <a:pt x="3292446" y="1743634"/>
                  <a:pt x="3306181" y="1744495"/>
                  <a:pt x="3317129" y="1740845"/>
                </a:cubicBezTo>
                <a:cubicBezTo>
                  <a:pt x="3371483" y="1758965"/>
                  <a:pt x="3383590" y="1748065"/>
                  <a:pt x="3404710" y="1795589"/>
                </a:cubicBezTo>
                <a:cubicBezTo>
                  <a:pt x="3414083" y="1816682"/>
                  <a:pt x="3426605" y="1861281"/>
                  <a:pt x="3426605" y="1861281"/>
                </a:cubicBezTo>
                <a:cubicBezTo>
                  <a:pt x="3422956" y="1879529"/>
                  <a:pt x="3420554" y="1898071"/>
                  <a:pt x="3415658" y="1916025"/>
                </a:cubicBezTo>
                <a:cubicBezTo>
                  <a:pt x="3415653" y="1916044"/>
                  <a:pt x="3388292" y="1998131"/>
                  <a:pt x="3382815" y="2014563"/>
                </a:cubicBezTo>
                <a:lnTo>
                  <a:pt x="3371867" y="2047409"/>
                </a:lnTo>
                <a:lnTo>
                  <a:pt x="3360920" y="2080255"/>
                </a:lnTo>
                <a:cubicBezTo>
                  <a:pt x="3341590" y="2234905"/>
                  <a:pt x="3342873" y="2185023"/>
                  <a:pt x="3360920" y="2419665"/>
                </a:cubicBezTo>
                <a:cubicBezTo>
                  <a:pt x="3361805" y="2431172"/>
                  <a:pt x="3365930" y="2442615"/>
                  <a:pt x="3371867" y="2452512"/>
                </a:cubicBezTo>
                <a:cubicBezTo>
                  <a:pt x="3390973" y="2484359"/>
                  <a:pt x="3426698" y="2485388"/>
                  <a:pt x="3459448" y="2496306"/>
                </a:cubicBezTo>
                <a:lnTo>
                  <a:pt x="3525134" y="2518204"/>
                </a:lnTo>
                <a:cubicBezTo>
                  <a:pt x="3536082" y="2521854"/>
                  <a:pt x="3546782" y="2526354"/>
                  <a:pt x="3557977" y="2529153"/>
                </a:cubicBezTo>
                <a:lnTo>
                  <a:pt x="3645558" y="2551050"/>
                </a:lnTo>
                <a:cubicBezTo>
                  <a:pt x="3656506" y="2547400"/>
                  <a:pt x="3666861" y="2540101"/>
                  <a:pt x="3678401" y="2540101"/>
                </a:cubicBezTo>
                <a:cubicBezTo>
                  <a:pt x="3761342" y="2540101"/>
                  <a:pt x="3812336" y="2568756"/>
                  <a:pt x="3755034" y="254010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24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4205" y="5034633"/>
            <a:ext cx="809181" cy="8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BSTs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308319"/>
            <a:ext cx="175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Unlock Badge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909" y="160899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86233" y="3555595"/>
            <a:ext cx="9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Why?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-112373" y="1051076"/>
            <a:ext cx="3128508" cy="20693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2568927" y="1258219"/>
            <a:ext cx="3128508" cy="20693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6203538" y="3885911"/>
            <a:ext cx="3128508" cy="2069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93" y="2660536"/>
            <a:ext cx="1595959" cy="1624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1167632" y="2221706"/>
            <a:ext cx="3128508" cy="20693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5389" y="4362701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85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BSTs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308319"/>
            <a:ext cx="175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Unlock Badge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909" y="160899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86233" y="3555595"/>
            <a:ext cx="9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Why?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-112373" y="1051076"/>
            <a:ext cx="3128508" cy="20693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2568927" y="1258219"/>
            <a:ext cx="3128508" cy="20693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6203538" y="3885911"/>
            <a:ext cx="3128508" cy="2069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93" y="2660536"/>
            <a:ext cx="1595959" cy="1624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1167632" y="2221706"/>
            <a:ext cx="3128508" cy="20693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0175" y="361818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85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Where Am I?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8066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7456" y="3986059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730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/>
              <a:t>Pointers by Reference</a:t>
            </a:r>
            <a:endParaRPr kumimoji="1" lang="zh-CN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95472" y="1242578"/>
            <a:ext cx="4553057" cy="2972676"/>
            <a:chOff x="1971725" y="1242578"/>
            <a:chExt cx="4553057" cy="2972676"/>
          </a:xfrm>
        </p:grpSpPr>
        <p:sp>
          <p:nvSpPr>
            <p:cNvPr id="12" name="Rounded Rectangle 11"/>
            <p:cNvSpPr/>
            <p:nvPr/>
          </p:nvSpPr>
          <p:spPr>
            <a:xfrm>
              <a:off x="1971725" y="1242578"/>
              <a:ext cx="4553057" cy="2972676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36104" y="1449898"/>
              <a:ext cx="420180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 smtClean="0">
                  <a:latin typeface="Courier"/>
                  <a:cs typeface="Courier"/>
                </a:rPr>
                <a:t>int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main</a:t>
              </a:r>
              <a:r>
                <a:rPr kumimoji="1" lang="en-US" altLang="zh-CN" dirty="0" smtClean="0">
                  <a:latin typeface="Courier"/>
                  <a:cs typeface="Courier"/>
                </a:rPr>
                <a:t>() {</a:t>
              </a: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   Tree * root = NULL;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</a:t>
              </a:r>
              <a:r>
                <a:rPr kumimoji="1" lang="en-US" altLang="zh-CN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(root);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}</a:t>
              </a:r>
            </a:p>
            <a:p>
              <a:pPr algn="l"/>
              <a:endParaRPr kumimoji="1" lang="en-US" altLang="zh-CN" dirty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void </a:t>
              </a:r>
              <a:r>
                <a:rPr kumimoji="1" lang="en-US" altLang="zh-CN" b="1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 </a:t>
              </a:r>
              <a:r>
                <a:rPr kumimoji="1" lang="en-US" altLang="zh-CN" dirty="0" smtClean="0">
                  <a:latin typeface="Courier"/>
                  <a:cs typeface="Courier"/>
                </a:rPr>
                <a:t>* 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tree) 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tree = new Tree;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tree-&gt;label = “S”;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}</a:t>
              </a:r>
              <a:endParaRPr kumimoji="1" lang="zh-CN" altLang="en-US" dirty="0">
                <a:latin typeface="Courier"/>
                <a:cs typeface="Courier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2331037" y="2045103"/>
            <a:ext cx="4478383" cy="308878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324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 dirty="0" smtClean="0">
                <a:latin typeface="Calibri" charset="0"/>
                <a:cs typeface="Calibri" charset="0"/>
              </a:rPr>
              <a:t>Building Blocks</a:t>
            </a:r>
            <a:endParaRPr lang="en-US" altLang="zh-CN" sz="4600" dirty="0">
              <a:latin typeface="Calibri" charset="0"/>
              <a:cs typeface="Calibri" charset="0"/>
            </a:endParaRPr>
          </a:p>
        </p:txBody>
      </p:sp>
      <p:sp>
        <p:nvSpPr>
          <p:cNvPr id="189442" name="TextBox 3"/>
          <p:cNvSpPr txBox="1">
            <a:spLocks noChangeArrowheads="1"/>
          </p:cNvSpPr>
          <p:nvPr/>
        </p:nvSpPr>
        <p:spPr bwMode="auto">
          <a:xfrm>
            <a:off x="298161" y="2493409"/>
            <a:ext cx="3370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 sz="1800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GImage</a:t>
            </a:r>
            <a:r>
              <a:rPr lang="en-US" altLang="zh-CN" sz="1800" b="1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sz="1800" b="1" dirty="0">
                <a:latin typeface="Courier" charset="0"/>
                <a:cs typeface="Courier" charset="0"/>
              </a:rPr>
              <a:t>* </a:t>
            </a:r>
            <a:r>
              <a:rPr lang="en-US" altLang="zh-CN" sz="1800" dirty="0">
                <a:latin typeface="Courier" charset="0"/>
                <a:cs typeface="Courier" charset="0"/>
              </a:rPr>
              <a:t>image = </a:t>
            </a:r>
            <a:endParaRPr lang="en-US" altLang="zh-CN" sz="1800" dirty="0" smtClean="0">
              <a:latin typeface="Courier" charset="0"/>
              <a:cs typeface="Courier" charset="0"/>
            </a:endParaRPr>
          </a:p>
          <a:p>
            <a:pPr algn="l" eaLnBrk="1" hangingPunct="1"/>
            <a:r>
              <a:rPr lang="en-US" altLang="zh-CN" sz="1800" b="1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sz="1800" b="1" dirty="0" smtClean="0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 sz="1800" dirty="0" smtClean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sz="1800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GImage</a:t>
            </a:r>
            <a:r>
              <a:rPr lang="en-US" altLang="zh-CN" sz="1800" dirty="0">
                <a:latin typeface="Courier" charset="0"/>
                <a:cs typeface="Courier" charset="0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Courier" charset="0"/>
                <a:cs typeface="Courier" charset="0"/>
              </a:rPr>
              <a:t>“</a:t>
            </a:r>
            <a:r>
              <a:rPr lang="en-US" altLang="ja-JP" sz="1800" b="1" dirty="0" err="1">
                <a:solidFill>
                  <a:srgbClr val="0000FF"/>
                </a:solidFill>
                <a:latin typeface="Courier" charset="0"/>
                <a:cs typeface="Courier" charset="0"/>
              </a:rPr>
              <a:t>cat.png</a:t>
            </a:r>
            <a:r>
              <a:rPr lang="en-US" sz="1800" b="1" dirty="0">
                <a:solidFill>
                  <a:srgbClr val="0000FF"/>
                </a:solidFill>
                <a:latin typeface="Courier" charset="0"/>
                <a:cs typeface="Courier" charset="0"/>
              </a:rPr>
              <a:t>”</a:t>
            </a:r>
            <a:r>
              <a:rPr lang="en-US" altLang="ja-JP" sz="1800" dirty="0">
                <a:latin typeface="Courier" charset="0"/>
                <a:cs typeface="Courier" charset="0"/>
              </a:rPr>
              <a:t>);</a:t>
            </a:r>
            <a:endParaRPr lang="en-US" altLang="zh-CN" sz="1800" dirty="0">
              <a:latin typeface="Courier" charset="0"/>
              <a:cs typeface="Courier" charset="0"/>
            </a:endParaRPr>
          </a:p>
        </p:txBody>
      </p:sp>
      <p:sp>
        <p:nvSpPr>
          <p:cNvPr id="189444" name="Freeform 1"/>
          <p:cNvSpPr>
            <a:spLocks/>
          </p:cNvSpPr>
          <p:nvPr/>
        </p:nvSpPr>
        <p:spPr bwMode="auto">
          <a:xfrm>
            <a:off x="3058698" y="4019061"/>
            <a:ext cx="1418869" cy="1258220"/>
          </a:xfrm>
          <a:custGeom>
            <a:avLst/>
            <a:gdLst>
              <a:gd name="T0" fmla="*/ 1800087 w 2286000"/>
              <a:gd name="T1" fmla="*/ 77304 h 1943652"/>
              <a:gd name="T2" fmla="*/ 1744870 w 2286000"/>
              <a:gd name="T3" fmla="*/ 66261 h 1943652"/>
              <a:gd name="T4" fmla="*/ 1689652 w 2286000"/>
              <a:gd name="T5" fmla="*/ 77304 h 1943652"/>
              <a:gd name="T6" fmla="*/ 1601304 w 2286000"/>
              <a:gd name="T7" fmla="*/ 88348 h 1943652"/>
              <a:gd name="T8" fmla="*/ 1446696 w 2286000"/>
              <a:gd name="T9" fmla="*/ 99391 h 1943652"/>
              <a:gd name="T10" fmla="*/ 662609 w 2286000"/>
              <a:gd name="T11" fmla="*/ 110435 h 1943652"/>
              <a:gd name="T12" fmla="*/ 375478 w 2286000"/>
              <a:gd name="T13" fmla="*/ 121478 h 1943652"/>
              <a:gd name="T14" fmla="*/ 11044 w 2286000"/>
              <a:gd name="T15" fmla="*/ 132522 h 1943652"/>
              <a:gd name="T16" fmla="*/ 0 w 2286000"/>
              <a:gd name="T17" fmla="*/ 165652 h 1943652"/>
              <a:gd name="T18" fmla="*/ 11044 w 2286000"/>
              <a:gd name="T19" fmla="*/ 419652 h 1943652"/>
              <a:gd name="T20" fmla="*/ 22087 w 2286000"/>
              <a:gd name="T21" fmla="*/ 452783 h 1943652"/>
              <a:gd name="T22" fmla="*/ 44174 w 2286000"/>
              <a:gd name="T23" fmla="*/ 585304 h 1943652"/>
              <a:gd name="T24" fmla="*/ 55217 w 2286000"/>
              <a:gd name="T25" fmla="*/ 618435 h 1943652"/>
              <a:gd name="T26" fmla="*/ 66261 w 2286000"/>
              <a:gd name="T27" fmla="*/ 684696 h 1943652"/>
              <a:gd name="T28" fmla="*/ 88348 w 2286000"/>
              <a:gd name="T29" fmla="*/ 750957 h 1943652"/>
              <a:gd name="T30" fmla="*/ 99391 w 2286000"/>
              <a:gd name="T31" fmla="*/ 784087 h 1943652"/>
              <a:gd name="T32" fmla="*/ 88348 w 2286000"/>
              <a:gd name="T33" fmla="*/ 1899478 h 1943652"/>
              <a:gd name="T34" fmla="*/ 121478 w 2286000"/>
              <a:gd name="T35" fmla="*/ 1910522 h 1943652"/>
              <a:gd name="T36" fmla="*/ 320261 w 2286000"/>
              <a:gd name="T37" fmla="*/ 1932609 h 1943652"/>
              <a:gd name="T38" fmla="*/ 419652 w 2286000"/>
              <a:gd name="T39" fmla="*/ 1943652 h 1943652"/>
              <a:gd name="T40" fmla="*/ 574261 w 2286000"/>
              <a:gd name="T41" fmla="*/ 1932609 h 1943652"/>
              <a:gd name="T42" fmla="*/ 839304 w 2286000"/>
              <a:gd name="T43" fmla="*/ 1910522 h 1943652"/>
              <a:gd name="T44" fmla="*/ 872435 w 2286000"/>
              <a:gd name="T45" fmla="*/ 1899478 h 1943652"/>
              <a:gd name="T46" fmla="*/ 927652 w 2286000"/>
              <a:gd name="T47" fmla="*/ 1888435 h 1943652"/>
              <a:gd name="T48" fmla="*/ 971826 w 2286000"/>
              <a:gd name="T49" fmla="*/ 1877391 h 1943652"/>
              <a:gd name="T50" fmla="*/ 1004957 w 2286000"/>
              <a:gd name="T51" fmla="*/ 1855304 h 1943652"/>
              <a:gd name="T52" fmla="*/ 1115391 w 2286000"/>
              <a:gd name="T53" fmla="*/ 1833218 h 1943652"/>
              <a:gd name="T54" fmla="*/ 1225826 w 2286000"/>
              <a:gd name="T55" fmla="*/ 1811131 h 1943652"/>
              <a:gd name="T56" fmla="*/ 1336261 w 2286000"/>
              <a:gd name="T57" fmla="*/ 1766957 h 1943652"/>
              <a:gd name="T58" fmla="*/ 1391478 w 2286000"/>
              <a:gd name="T59" fmla="*/ 1755913 h 1943652"/>
              <a:gd name="T60" fmla="*/ 1435652 w 2286000"/>
              <a:gd name="T61" fmla="*/ 1744870 h 1943652"/>
              <a:gd name="T62" fmla="*/ 1557131 w 2286000"/>
              <a:gd name="T63" fmla="*/ 1733826 h 1943652"/>
              <a:gd name="T64" fmla="*/ 1667565 w 2286000"/>
              <a:gd name="T65" fmla="*/ 1711739 h 1943652"/>
              <a:gd name="T66" fmla="*/ 1700696 w 2286000"/>
              <a:gd name="T67" fmla="*/ 1700696 h 1943652"/>
              <a:gd name="T68" fmla="*/ 1877391 w 2286000"/>
              <a:gd name="T69" fmla="*/ 1689652 h 1943652"/>
              <a:gd name="T70" fmla="*/ 2065131 w 2286000"/>
              <a:gd name="T71" fmla="*/ 1700696 h 1943652"/>
              <a:gd name="T72" fmla="*/ 2109304 w 2286000"/>
              <a:gd name="T73" fmla="*/ 1711739 h 1943652"/>
              <a:gd name="T74" fmla="*/ 2164522 w 2286000"/>
              <a:gd name="T75" fmla="*/ 1722783 h 1943652"/>
              <a:gd name="T76" fmla="*/ 2286000 w 2286000"/>
              <a:gd name="T77" fmla="*/ 1744870 h 1943652"/>
              <a:gd name="T78" fmla="*/ 2274957 w 2286000"/>
              <a:gd name="T79" fmla="*/ 1667565 h 1943652"/>
              <a:gd name="T80" fmla="*/ 2252870 w 2286000"/>
              <a:gd name="T81" fmla="*/ 1634435 h 1943652"/>
              <a:gd name="T82" fmla="*/ 2230783 w 2286000"/>
              <a:gd name="T83" fmla="*/ 1557131 h 1943652"/>
              <a:gd name="T84" fmla="*/ 2208696 w 2286000"/>
              <a:gd name="T85" fmla="*/ 1490870 h 1943652"/>
              <a:gd name="T86" fmla="*/ 2197652 w 2286000"/>
              <a:gd name="T87" fmla="*/ 1413565 h 1943652"/>
              <a:gd name="T88" fmla="*/ 2186609 w 2286000"/>
              <a:gd name="T89" fmla="*/ 1369391 h 1943652"/>
              <a:gd name="T90" fmla="*/ 2175565 w 2286000"/>
              <a:gd name="T91" fmla="*/ 1281044 h 1943652"/>
              <a:gd name="T92" fmla="*/ 2153478 w 2286000"/>
              <a:gd name="T93" fmla="*/ 916609 h 1943652"/>
              <a:gd name="T94" fmla="*/ 2131391 w 2286000"/>
              <a:gd name="T95" fmla="*/ 762000 h 1943652"/>
              <a:gd name="T96" fmla="*/ 2120348 w 2286000"/>
              <a:gd name="T97" fmla="*/ 651565 h 1943652"/>
              <a:gd name="T98" fmla="*/ 2098261 w 2286000"/>
              <a:gd name="T99" fmla="*/ 485913 h 1943652"/>
              <a:gd name="T100" fmla="*/ 2087217 w 2286000"/>
              <a:gd name="T101" fmla="*/ 397565 h 1943652"/>
              <a:gd name="T102" fmla="*/ 2076174 w 2286000"/>
              <a:gd name="T103" fmla="*/ 331304 h 1943652"/>
              <a:gd name="T104" fmla="*/ 2065131 w 2286000"/>
              <a:gd name="T105" fmla="*/ 242957 h 1943652"/>
              <a:gd name="T106" fmla="*/ 2054087 w 2286000"/>
              <a:gd name="T107" fmla="*/ 198783 h 1943652"/>
              <a:gd name="T108" fmla="*/ 2043044 w 2286000"/>
              <a:gd name="T109" fmla="*/ 143565 h 1943652"/>
              <a:gd name="T110" fmla="*/ 2020957 w 2286000"/>
              <a:gd name="T111" fmla="*/ 55218 h 1943652"/>
              <a:gd name="T112" fmla="*/ 2009913 w 2286000"/>
              <a:gd name="T113" fmla="*/ 22087 h 1943652"/>
              <a:gd name="T114" fmla="*/ 1965739 w 2286000"/>
              <a:gd name="T115" fmla="*/ 11044 h 1943652"/>
              <a:gd name="T116" fmla="*/ 1899478 w 2286000"/>
              <a:gd name="T117" fmla="*/ 0 h 1943652"/>
              <a:gd name="T118" fmla="*/ 1689652 w 2286000"/>
              <a:gd name="T119" fmla="*/ 33131 h 1943652"/>
              <a:gd name="T120" fmla="*/ 1656522 w 2286000"/>
              <a:gd name="T121" fmla="*/ 55218 h 1943652"/>
              <a:gd name="T122" fmla="*/ 1623391 w 2286000"/>
              <a:gd name="T123" fmla="*/ 44174 h 1943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86000" h="1943652">
                <a:moveTo>
                  <a:pt x="1800087" y="77304"/>
                </a:moveTo>
                <a:cubicBezTo>
                  <a:pt x="1781681" y="73623"/>
                  <a:pt x="1763640" y="66261"/>
                  <a:pt x="1744870" y="66261"/>
                </a:cubicBezTo>
                <a:cubicBezTo>
                  <a:pt x="1726100" y="66261"/>
                  <a:pt x="1708204" y="74450"/>
                  <a:pt x="1689652" y="77304"/>
                </a:cubicBezTo>
                <a:cubicBezTo>
                  <a:pt x="1660319" y="81817"/>
                  <a:pt x="1630861" y="85661"/>
                  <a:pt x="1601304" y="88348"/>
                </a:cubicBezTo>
                <a:cubicBezTo>
                  <a:pt x="1549849" y="93026"/>
                  <a:pt x="1498349" y="98176"/>
                  <a:pt x="1446696" y="99391"/>
                </a:cubicBezTo>
                <a:lnTo>
                  <a:pt x="662609" y="110435"/>
                </a:lnTo>
                <a:lnTo>
                  <a:pt x="375478" y="121478"/>
                </a:lnTo>
                <a:cubicBezTo>
                  <a:pt x="254014" y="125595"/>
                  <a:pt x="131745" y="118322"/>
                  <a:pt x="11044" y="132522"/>
                </a:cubicBezTo>
                <a:cubicBezTo>
                  <a:pt x="-517" y="133882"/>
                  <a:pt x="3681" y="154609"/>
                  <a:pt x="0" y="165652"/>
                </a:cubicBezTo>
                <a:cubicBezTo>
                  <a:pt x="3681" y="250319"/>
                  <a:pt x="4544" y="335155"/>
                  <a:pt x="11044" y="419652"/>
                </a:cubicBezTo>
                <a:cubicBezTo>
                  <a:pt x="11937" y="431259"/>
                  <a:pt x="19264" y="441490"/>
                  <a:pt x="22087" y="452783"/>
                </a:cubicBezTo>
                <a:cubicBezTo>
                  <a:pt x="41846" y="531818"/>
                  <a:pt x="25471" y="491785"/>
                  <a:pt x="44174" y="585304"/>
                </a:cubicBezTo>
                <a:cubicBezTo>
                  <a:pt x="46457" y="596719"/>
                  <a:pt x="52692" y="607071"/>
                  <a:pt x="55217" y="618435"/>
                </a:cubicBezTo>
                <a:cubicBezTo>
                  <a:pt x="60074" y="640293"/>
                  <a:pt x="60830" y="662973"/>
                  <a:pt x="66261" y="684696"/>
                </a:cubicBezTo>
                <a:cubicBezTo>
                  <a:pt x="71908" y="707283"/>
                  <a:pt x="80986" y="728870"/>
                  <a:pt x="88348" y="750957"/>
                </a:cubicBezTo>
                <a:lnTo>
                  <a:pt x="99391" y="784087"/>
                </a:lnTo>
                <a:cubicBezTo>
                  <a:pt x="85421" y="1147303"/>
                  <a:pt x="59220" y="1535379"/>
                  <a:pt x="88348" y="1899478"/>
                </a:cubicBezTo>
                <a:cubicBezTo>
                  <a:pt x="89276" y="1911082"/>
                  <a:pt x="109954" y="1908876"/>
                  <a:pt x="121478" y="1910522"/>
                </a:cubicBezTo>
                <a:cubicBezTo>
                  <a:pt x="187477" y="1919951"/>
                  <a:pt x="254000" y="1925247"/>
                  <a:pt x="320261" y="1932609"/>
                </a:cubicBezTo>
                <a:lnTo>
                  <a:pt x="419652" y="1943652"/>
                </a:lnTo>
                <a:lnTo>
                  <a:pt x="574261" y="1932609"/>
                </a:lnTo>
                <a:cubicBezTo>
                  <a:pt x="803508" y="1917819"/>
                  <a:pt x="693496" y="1931351"/>
                  <a:pt x="839304" y="1910522"/>
                </a:cubicBezTo>
                <a:cubicBezTo>
                  <a:pt x="850348" y="1906841"/>
                  <a:pt x="861141" y="1902301"/>
                  <a:pt x="872435" y="1899478"/>
                </a:cubicBezTo>
                <a:cubicBezTo>
                  <a:pt x="890645" y="1894926"/>
                  <a:pt x="909329" y="1892507"/>
                  <a:pt x="927652" y="1888435"/>
                </a:cubicBezTo>
                <a:cubicBezTo>
                  <a:pt x="942468" y="1885142"/>
                  <a:pt x="957101" y="1881072"/>
                  <a:pt x="971826" y="1877391"/>
                </a:cubicBezTo>
                <a:cubicBezTo>
                  <a:pt x="982870" y="1870029"/>
                  <a:pt x="993085" y="1861240"/>
                  <a:pt x="1004957" y="1855304"/>
                </a:cubicBezTo>
                <a:cubicBezTo>
                  <a:pt x="1037120" y="1839223"/>
                  <a:pt x="1083944" y="1838767"/>
                  <a:pt x="1115391" y="1833218"/>
                </a:cubicBezTo>
                <a:cubicBezTo>
                  <a:pt x="1152360" y="1826694"/>
                  <a:pt x="1225826" y="1811131"/>
                  <a:pt x="1225826" y="1811131"/>
                </a:cubicBezTo>
                <a:cubicBezTo>
                  <a:pt x="1262638" y="1796406"/>
                  <a:pt x="1297384" y="1774733"/>
                  <a:pt x="1336261" y="1766957"/>
                </a:cubicBezTo>
                <a:cubicBezTo>
                  <a:pt x="1354667" y="1763276"/>
                  <a:pt x="1373155" y="1759985"/>
                  <a:pt x="1391478" y="1755913"/>
                </a:cubicBezTo>
                <a:cubicBezTo>
                  <a:pt x="1406294" y="1752620"/>
                  <a:pt x="1420607" y="1746876"/>
                  <a:pt x="1435652" y="1744870"/>
                </a:cubicBezTo>
                <a:cubicBezTo>
                  <a:pt x="1475955" y="1739496"/>
                  <a:pt x="1516638" y="1737507"/>
                  <a:pt x="1557131" y="1733826"/>
                </a:cubicBezTo>
                <a:cubicBezTo>
                  <a:pt x="1593942" y="1726464"/>
                  <a:pt x="1631951" y="1723610"/>
                  <a:pt x="1667565" y="1711739"/>
                </a:cubicBezTo>
                <a:cubicBezTo>
                  <a:pt x="1678609" y="1708058"/>
                  <a:pt x="1689119" y="1701915"/>
                  <a:pt x="1700696" y="1700696"/>
                </a:cubicBezTo>
                <a:cubicBezTo>
                  <a:pt x="1759385" y="1694518"/>
                  <a:pt x="1818493" y="1693333"/>
                  <a:pt x="1877391" y="1689652"/>
                </a:cubicBezTo>
                <a:cubicBezTo>
                  <a:pt x="1939971" y="1693333"/>
                  <a:pt x="2002725" y="1694753"/>
                  <a:pt x="2065131" y="1700696"/>
                </a:cubicBezTo>
                <a:cubicBezTo>
                  <a:pt x="2080240" y="1702135"/>
                  <a:pt x="2094488" y="1708447"/>
                  <a:pt x="2109304" y="1711739"/>
                </a:cubicBezTo>
                <a:cubicBezTo>
                  <a:pt x="2127628" y="1715811"/>
                  <a:pt x="2146007" y="1719697"/>
                  <a:pt x="2164522" y="1722783"/>
                </a:cubicBezTo>
                <a:cubicBezTo>
                  <a:pt x="2283234" y="1742568"/>
                  <a:pt x="2201190" y="1723667"/>
                  <a:pt x="2286000" y="1744870"/>
                </a:cubicBezTo>
                <a:cubicBezTo>
                  <a:pt x="2282319" y="1719102"/>
                  <a:pt x="2282437" y="1692497"/>
                  <a:pt x="2274957" y="1667565"/>
                </a:cubicBezTo>
                <a:cubicBezTo>
                  <a:pt x="2271143" y="1654852"/>
                  <a:pt x="2258806" y="1646306"/>
                  <a:pt x="2252870" y="1634435"/>
                </a:cubicBezTo>
                <a:cubicBezTo>
                  <a:pt x="2243590" y="1615875"/>
                  <a:pt x="2236092" y="1574827"/>
                  <a:pt x="2230783" y="1557131"/>
                </a:cubicBezTo>
                <a:cubicBezTo>
                  <a:pt x="2224093" y="1534831"/>
                  <a:pt x="2208696" y="1490870"/>
                  <a:pt x="2208696" y="1490870"/>
                </a:cubicBezTo>
                <a:cubicBezTo>
                  <a:pt x="2205015" y="1465102"/>
                  <a:pt x="2202308" y="1439175"/>
                  <a:pt x="2197652" y="1413565"/>
                </a:cubicBezTo>
                <a:cubicBezTo>
                  <a:pt x="2194937" y="1398632"/>
                  <a:pt x="2189104" y="1384362"/>
                  <a:pt x="2186609" y="1369391"/>
                </a:cubicBezTo>
                <a:cubicBezTo>
                  <a:pt x="2181730" y="1340117"/>
                  <a:pt x="2179246" y="1310493"/>
                  <a:pt x="2175565" y="1281044"/>
                </a:cubicBezTo>
                <a:cubicBezTo>
                  <a:pt x="2173314" y="1240524"/>
                  <a:pt x="2159045" y="970425"/>
                  <a:pt x="2153478" y="916609"/>
                </a:cubicBezTo>
                <a:cubicBezTo>
                  <a:pt x="2148121" y="864826"/>
                  <a:pt x="2136571" y="813801"/>
                  <a:pt x="2131391" y="762000"/>
                </a:cubicBezTo>
                <a:cubicBezTo>
                  <a:pt x="2127710" y="725188"/>
                  <a:pt x="2124433" y="688334"/>
                  <a:pt x="2120348" y="651565"/>
                </a:cubicBezTo>
                <a:cubicBezTo>
                  <a:pt x="2109806" y="556691"/>
                  <a:pt x="2110228" y="575669"/>
                  <a:pt x="2098261" y="485913"/>
                </a:cubicBezTo>
                <a:cubicBezTo>
                  <a:pt x="2094339" y="456495"/>
                  <a:pt x="2091414" y="426945"/>
                  <a:pt x="2087217" y="397565"/>
                </a:cubicBezTo>
                <a:cubicBezTo>
                  <a:pt x="2084050" y="375398"/>
                  <a:pt x="2079341" y="353471"/>
                  <a:pt x="2076174" y="331304"/>
                </a:cubicBezTo>
                <a:cubicBezTo>
                  <a:pt x="2071977" y="301924"/>
                  <a:pt x="2070010" y="272231"/>
                  <a:pt x="2065131" y="242957"/>
                </a:cubicBezTo>
                <a:cubicBezTo>
                  <a:pt x="2062636" y="227986"/>
                  <a:pt x="2057380" y="213599"/>
                  <a:pt x="2054087" y="198783"/>
                </a:cubicBezTo>
                <a:cubicBezTo>
                  <a:pt x="2050015" y="180460"/>
                  <a:pt x="2047265" y="161855"/>
                  <a:pt x="2043044" y="143565"/>
                </a:cubicBezTo>
                <a:cubicBezTo>
                  <a:pt x="2036218" y="113987"/>
                  <a:pt x="2030556" y="84016"/>
                  <a:pt x="2020957" y="55218"/>
                </a:cubicBezTo>
                <a:cubicBezTo>
                  <a:pt x="2017276" y="44174"/>
                  <a:pt x="2019003" y="29359"/>
                  <a:pt x="2009913" y="22087"/>
                </a:cubicBezTo>
                <a:cubicBezTo>
                  <a:pt x="1998061" y="12606"/>
                  <a:pt x="1980622" y="14021"/>
                  <a:pt x="1965739" y="11044"/>
                </a:cubicBezTo>
                <a:cubicBezTo>
                  <a:pt x="1943782" y="6653"/>
                  <a:pt x="1921565" y="3681"/>
                  <a:pt x="1899478" y="0"/>
                </a:cubicBezTo>
                <a:cubicBezTo>
                  <a:pt x="1761961" y="9168"/>
                  <a:pt x="1770067" y="-12821"/>
                  <a:pt x="1689652" y="33131"/>
                </a:cubicBezTo>
                <a:cubicBezTo>
                  <a:pt x="1678128" y="39716"/>
                  <a:pt x="1667565" y="47856"/>
                  <a:pt x="1656522" y="55218"/>
                </a:cubicBezTo>
                <a:lnTo>
                  <a:pt x="1623391" y="44174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8944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80413">
            <a:off x="3098917" y="4139892"/>
            <a:ext cx="1207779" cy="94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6" name="TextBox 7"/>
          <p:cNvSpPr txBox="1">
            <a:spLocks noChangeArrowheads="1"/>
          </p:cNvSpPr>
          <p:nvPr/>
        </p:nvSpPr>
        <p:spPr bwMode="auto">
          <a:xfrm>
            <a:off x="2687966" y="3570491"/>
            <a:ext cx="1614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 dirty="0" smtClean="0">
                <a:latin typeface="Courier" charset="0"/>
                <a:cs typeface="Courier" charset="0"/>
              </a:rPr>
              <a:t>0x124134</a:t>
            </a:r>
            <a:endParaRPr lang="en-US" altLang="zh-CN" sz="1800" dirty="0">
              <a:latin typeface="Courier" charset="0"/>
              <a:cs typeface="Courier" charset="0"/>
            </a:endParaRPr>
          </a:p>
        </p:txBody>
      </p:sp>
      <p:sp>
        <p:nvSpPr>
          <p:cNvPr id="189447" name="Freeform 8"/>
          <p:cNvSpPr>
            <a:spLocks/>
          </p:cNvSpPr>
          <p:nvPr/>
        </p:nvSpPr>
        <p:spPr bwMode="auto">
          <a:xfrm>
            <a:off x="430556" y="4207203"/>
            <a:ext cx="1211587" cy="610231"/>
          </a:xfrm>
          <a:custGeom>
            <a:avLst/>
            <a:gdLst>
              <a:gd name="T0" fmla="*/ 1181652 w 1590261"/>
              <a:gd name="T1" fmla="*/ 0 h 795130"/>
              <a:gd name="T2" fmla="*/ 1104348 w 1590261"/>
              <a:gd name="T3" fmla="*/ 11043 h 795130"/>
              <a:gd name="T4" fmla="*/ 993913 w 1590261"/>
              <a:gd name="T5" fmla="*/ 44174 h 795130"/>
              <a:gd name="T6" fmla="*/ 861391 w 1590261"/>
              <a:gd name="T7" fmla="*/ 77304 h 795130"/>
              <a:gd name="T8" fmla="*/ 773043 w 1590261"/>
              <a:gd name="T9" fmla="*/ 99391 h 795130"/>
              <a:gd name="T10" fmla="*/ 629478 w 1590261"/>
              <a:gd name="T11" fmla="*/ 110435 h 795130"/>
              <a:gd name="T12" fmla="*/ 320261 w 1590261"/>
              <a:gd name="T13" fmla="*/ 99391 h 795130"/>
              <a:gd name="T14" fmla="*/ 276087 w 1590261"/>
              <a:gd name="T15" fmla="*/ 88348 h 795130"/>
              <a:gd name="T16" fmla="*/ 11043 w 1590261"/>
              <a:gd name="T17" fmla="*/ 99391 h 795130"/>
              <a:gd name="T18" fmla="*/ 0 w 1590261"/>
              <a:gd name="T19" fmla="*/ 132522 h 795130"/>
              <a:gd name="T20" fmla="*/ 33130 w 1590261"/>
              <a:gd name="T21" fmla="*/ 331304 h 795130"/>
              <a:gd name="T22" fmla="*/ 55217 w 1590261"/>
              <a:gd name="T23" fmla="*/ 485913 h 795130"/>
              <a:gd name="T24" fmla="*/ 66261 w 1590261"/>
              <a:gd name="T25" fmla="*/ 662608 h 795130"/>
              <a:gd name="T26" fmla="*/ 77304 w 1590261"/>
              <a:gd name="T27" fmla="*/ 795130 h 795130"/>
              <a:gd name="T28" fmla="*/ 220870 w 1590261"/>
              <a:gd name="T29" fmla="*/ 784087 h 795130"/>
              <a:gd name="T30" fmla="*/ 342348 w 1590261"/>
              <a:gd name="T31" fmla="*/ 762000 h 795130"/>
              <a:gd name="T32" fmla="*/ 618435 w 1590261"/>
              <a:gd name="T33" fmla="*/ 739913 h 795130"/>
              <a:gd name="T34" fmla="*/ 739913 w 1590261"/>
              <a:gd name="T35" fmla="*/ 717826 h 795130"/>
              <a:gd name="T36" fmla="*/ 795130 w 1590261"/>
              <a:gd name="T37" fmla="*/ 706782 h 795130"/>
              <a:gd name="T38" fmla="*/ 828261 w 1590261"/>
              <a:gd name="T39" fmla="*/ 695739 h 795130"/>
              <a:gd name="T40" fmla="*/ 1004956 w 1590261"/>
              <a:gd name="T41" fmla="*/ 684695 h 795130"/>
              <a:gd name="T42" fmla="*/ 1115391 w 1590261"/>
              <a:gd name="T43" fmla="*/ 673652 h 795130"/>
              <a:gd name="T44" fmla="*/ 1391478 w 1590261"/>
              <a:gd name="T45" fmla="*/ 684695 h 795130"/>
              <a:gd name="T46" fmla="*/ 1590261 w 1590261"/>
              <a:gd name="T47" fmla="*/ 706782 h 795130"/>
              <a:gd name="T48" fmla="*/ 1579217 w 1590261"/>
              <a:gd name="T49" fmla="*/ 629478 h 795130"/>
              <a:gd name="T50" fmla="*/ 1568174 w 1590261"/>
              <a:gd name="T51" fmla="*/ 585304 h 795130"/>
              <a:gd name="T52" fmla="*/ 1546087 w 1590261"/>
              <a:gd name="T53" fmla="*/ 463826 h 795130"/>
              <a:gd name="T54" fmla="*/ 1524000 w 1590261"/>
              <a:gd name="T55" fmla="*/ 287130 h 795130"/>
              <a:gd name="T56" fmla="*/ 1512956 w 1590261"/>
              <a:gd name="T57" fmla="*/ 220869 h 795130"/>
              <a:gd name="T58" fmla="*/ 1490870 w 1590261"/>
              <a:gd name="T59" fmla="*/ 132522 h 795130"/>
              <a:gd name="T60" fmla="*/ 1479826 w 1590261"/>
              <a:gd name="T61" fmla="*/ 77304 h 795130"/>
              <a:gd name="T62" fmla="*/ 1468783 w 1590261"/>
              <a:gd name="T63" fmla="*/ 33130 h 795130"/>
              <a:gd name="T64" fmla="*/ 1402522 w 1590261"/>
              <a:gd name="T65" fmla="*/ 11043 h 795130"/>
              <a:gd name="T66" fmla="*/ 1192696 w 1590261"/>
              <a:gd name="T67" fmla="*/ 22087 h 795130"/>
              <a:gd name="T68" fmla="*/ 1159565 w 1590261"/>
              <a:gd name="T69" fmla="*/ 33130 h 795130"/>
              <a:gd name="T70" fmla="*/ 1104348 w 1590261"/>
              <a:gd name="T71" fmla="*/ 44174 h 795130"/>
              <a:gd name="T72" fmla="*/ 1016000 w 1590261"/>
              <a:gd name="T73" fmla="*/ 66261 h 795130"/>
              <a:gd name="T74" fmla="*/ 938696 w 1590261"/>
              <a:gd name="T75" fmla="*/ 66261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9448" name="Rectangle 9"/>
          <p:cNvSpPr>
            <a:spLocks noChangeArrowheads="1"/>
          </p:cNvSpPr>
          <p:nvPr/>
        </p:nvSpPr>
        <p:spPr bwMode="auto">
          <a:xfrm>
            <a:off x="182657" y="3789452"/>
            <a:ext cx="12514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urier" charset="0"/>
                <a:cs typeface="Courier" charset="0"/>
              </a:rPr>
              <a:t>image</a:t>
            </a:r>
            <a:endParaRPr lang="en-US" altLang="zh-CN" dirty="0"/>
          </a:p>
        </p:txBody>
      </p:sp>
      <p:sp>
        <p:nvSpPr>
          <p:cNvPr id="189449" name="Freeform 5"/>
          <p:cNvSpPr>
            <a:spLocks/>
          </p:cNvSpPr>
          <p:nvPr/>
        </p:nvSpPr>
        <p:spPr bwMode="auto">
          <a:xfrm>
            <a:off x="1112750" y="3733524"/>
            <a:ext cx="1981012" cy="882650"/>
          </a:xfrm>
          <a:custGeom>
            <a:avLst/>
            <a:gdLst>
              <a:gd name="T0" fmla="*/ 69091 w 2996788"/>
              <a:gd name="T1" fmla="*/ 750957 h 883479"/>
              <a:gd name="T2" fmla="*/ 2830 w 2996788"/>
              <a:gd name="T3" fmla="*/ 806174 h 883479"/>
              <a:gd name="T4" fmla="*/ 35960 w 2996788"/>
              <a:gd name="T5" fmla="*/ 817218 h 883479"/>
              <a:gd name="T6" fmla="*/ 47004 w 2996788"/>
              <a:gd name="T7" fmla="*/ 750957 h 883479"/>
              <a:gd name="T8" fmla="*/ 13873 w 2996788"/>
              <a:gd name="T9" fmla="*/ 762000 h 883479"/>
              <a:gd name="T10" fmla="*/ 13873 w 2996788"/>
              <a:gd name="T11" fmla="*/ 861392 h 883479"/>
              <a:gd name="T12" fmla="*/ 47004 w 2996788"/>
              <a:gd name="T13" fmla="*/ 883479 h 883479"/>
              <a:gd name="T14" fmla="*/ 58047 w 2996788"/>
              <a:gd name="T15" fmla="*/ 773044 h 883479"/>
              <a:gd name="T16" fmla="*/ 2830 w 2996788"/>
              <a:gd name="T17" fmla="*/ 784087 h 883479"/>
              <a:gd name="T18" fmla="*/ 13873 w 2996788"/>
              <a:gd name="T19" fmla="*/ 817218 h 883479"/>
              <a:gd name="T20" fmla="*/ 356221 w 2996788"/>
              <a:gd name="T21" fmla="*/ 795131 h 883479"/>
              <a:gd name="T22" fmla="*/ 510830 w 2996788"/>
              <a:gd name="T23" fmla="*/ 773044 h 883479"/>
              <a:gd name="T24" fmla="*/ 654395 w 2996788"/>
              <a:gd name="T25" fmla="*/ 762000 h 883479"/>
              <a:gd name="T26" fmla="*/ 797960 w 2996788"/>
              <a:gd name="T27" fmla="*/ 739914 h 883479"/>
              <a:gd name="T28" fmla="*/ 853178 w 2996788"/>
              <a:gd name="T29" fmla="*/ 728870 h 883479"/>
              <a:gd name="T30" fmla="*/ 919439 w 2996788"/>
              <a:gd name="T31" fmla="*/ 717827 h 883479"/>
              <a:gd name="T32" fmla="*/ 996743 w 2996788"/>
              <a:gd name="T33" fmla="*/ 695740 h 883479"/>
              <a:gd name="T34" fmla="*/ 1040917 w 2996788"/>
              <a:gd name="T35" fmla="*/ 684696 h 883479"/>
              <a:gd name="T36" fmla="*/ 1107178 w 2996788"/>
              <a:gd name="T37" fmla="*/ 662609 h 883479"/>
              <a:gd name="T38" fmla="*/ 1140308 w 2996788"/>
              <a:gd name="T39" fmla="*/ 651566 h 883479"/>
              <a:gd name="T40" fmla="*/ 1173439 w 2996788"/>
              <a:gd name="T41" fmla="*/ 640522 h 883479"/>
              <a:gd name="T42" fmla="*/ 1239699 w 2996788"/>
              <a:gd name="T43" fmla="*/ 596348 h 883479"/>
              <a:gd name="T44" fmla="*/ 1305960 w 2996788"/>
              <a:gd name="T45" fmla="*/ 574261 h 883479"/>
              <a:gd name="T46" fmla="*/ 1427439 w 2996788"/>
              <a:gd name="T47" fmla="*/ 508000 h 883479"/>
              <a:gd name="T48" fmla="*/ 1460569 w 2996788"/>
              <a:gd name="T49" fmla="*/ 496957 h 883479"/>
              <a:gd name="T50" fmla="*/ 1559960 w 2996788"/>
              <a:gd name="T51" fmla="*/ 441740 h 883479"/>
              <a:gd name="T52" fmla="*/ 1593091 w 2996788"/>
              <a:gd name="T53" fmla="*/ 419653 h 883479"/>
              <a:gd name="T54" fmla="*/ 1626221 w 2996788"/>
              <a:gd name="T55" fmla="*/ 408609 h 883479"/>
              <a:gd name="T56" fmla="*/ 1736656 w 2996788"/>
              <a:gd name="T57" fmla="*/ 353392 h 883479"/>
              <a:gd name="T58" fmla="*/ 1780830 w 2996788"/>
              <a:gd name="T59" fmla="*/ 331305 h 883479"/>
              <a:gd name="T60" fmla="*/ 1847091 w 2996788"/>
              <a:gd name="T61" fmla="*/ 309218 h 883479"/>
              <a:gd name="T62" fmla="*/ 1891265 w 2996788"/>
              <a:gd name="T63" fmla="*/ 287131 h 883479"/>
              <a:gd name="T64" fmla="*/ 2001699 w 2996788"/>
              <a:gd name="T65" fmla="*/ 254000 h 883479"/>
              <a:gd name="T66" fmla="*/ 2034830 w 2996788"/>
              <a:gd name="T67" fmla="*/ 242957 h 883479"/>
              <a:gd name="T68" fmla="*/ 2079004 w 2996788"/>
              <a:gd name="T69" fmla="*/ 231914 h 883479"/>
              <a:gd name="T70" fmla="*/ 2112134 w 2996788"/>
              <a:gd name="T71" fmla="*/ 220870 h 883479"/>
              <a:gd name="T72" fmla="*/ 2178395 w 2996788"/>
              <a:gd name="T73" fmla="*/ 209827 h 883479"/>
              <a:gd name="T74" fmla="*/ 2222569 w 2996788"/>
              <a:gd name="T75" fmla="*/ 198783 h 883479"/>
              <a:gd name="T76" fmla="*/ 2277786 w 2996788"/>
              <a:gd name="T77" fmla="*/ 187740 h 883479"/>
              <a:gd name="T78" fmla="*/ 2310917 w 2996788"/>
              <a:gd name="T79" fmla="*/ 176696 h 883479"/>
              <a:gd name="T80" fmla="*/ 2564917 w 2996788"/>
              <a:gd name="T81" fmla="*/ 154609 h 883479"/>
              <a:gd name="T82" fmla="*/ 2885178 w 2996788"/>
              <a:gd name="T83" fmla="*/ 187740 h 883479"/>
              <a:gd name="T84" fmla="*/ 2951439 w 2996788"/>
              <a:gd name="T85" fmla="*/ 209827 h 883479"/>
              <a:gd name="T86" fmla="*/ 2984569 w 2996788"/>
              <a:gd name="T87" fmla="*/ 220870 h 883479"/>
              <a:gd name="T88" fmla="*/ 2940395 w 2996788"/>
              <a:gd name="T89" fmla="*/ 154609 h 883479"/>
              <a:gd name="T90" fmla="*/ 2918308 w 2996788"/>
              <a:gd name="T91" fmla="*/ 88348 h 883479"/>
              <a:gd name="T92" fmla="*/ 2907265 w 2996788"/>
              <a:gd name="T93" fmla="*/ 55218 h 883479"/>
              <a:gd name="T94" fmla="*/ 2874134 w 2996788"/>
              <a:gd name="T95" fmla="*/ 33131 h 883479"/>
              <a:gd name="T96" fmla="*/ 2852047 w 2996788"/>
              <a:gd name="T97" fmla="*/ 0 h 883479"/>
              <a:gd name="T98" fmla="*/ 2863091 w 2996788"/>
              <a:gd name="T99" fmla="*/ 33131 h 883479"/>
              <a:gd name="T100" fmla="*/ 2896221 w 2996788"/>
              <a:gd name="T101" fmla="*/ 66261 h 883479"/>
              <a:gd name="T102" fmla="*/ 2951439 w 2996788"/>
              <a:gd name="T103" fmla="*/ 143566 h 883479"/>
              <a:gd name="T104" fmla="*/ 2962482 w 2996788"/>
              <a:gd name="T105" fmla="*/ 176696 h 883479"/>
              <a:gd name="T106" fmla="*/ 2995612 w 2996788"/>
              <a:gd name="T107" fmla="*/ 209827 h 883479"/>
              <a:gd name="T108" fmla="*/ 2984569 w 2996788"/>
              <a:gd name="T109" fmla="*/ 254000 h 883479"/>
              <a:gd name="T110" fmla="*/ 2918308 w 2996788"/>
              <a:gd name="T111" fmla="*/ 309218 h 883479"/>
              <a:gd name="T112" fmla="*/ 2852047 w 2996788"/>
              <a:gd name="T113" fmla="*/ 353392 h 883479"/>
              <a:gd name="T114" fmla="*/ 2818917 w 2996788"/>
              <a:gd name="T115" fmla="*/ 386522 h 883479"/>
              <a:gd name="T116" fmla="*/ 2785786 w 2996788"/>
              <a:gd name="T117" fmla="*/ 397566 h 883479"/>
              <a:gd name="T118" fmla="*/ 2719525 w 2996788"/>
              <a:gd name="T119" fmla="*/ 452783 h 88347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996788" h="883479">
                <a:moveTo>
                  <a:pt x="69091" y="750957"/>
                </a:moveTo>
                <a:cubicBezTo>
                  <a:pt x="64486" y="752799"/>
                  <a:pt x="-15925" y="768664"/>
                  <a:pt x="2830" y="806174"/>
                </a:cubicBezTo>
                <a:cubicBezTo>
                  <a:pt x="8036" y="816586"/>
                  <a:pt x="24917" y="813537"/>
                  <a:pt x="35960" y="817218"/>
                </a:cubicBezTo>
                <a:cubicBezTo>
                  <a:pt x="42782" y="806984"/>
                  <a:pt x="81295" y="768102"/>
                  <a:pt x="47004" y="750957"/>
                </a:cubicBezTo>
                <a:cubicBezTo>
                  <a:pt x="36592" y="745751"/>
                  <a:pt x="24917" y="758319"/>
                  <a:pt x="13873" y="762000"/>
                </a:cubicBezTo>
                <a:cubicBezTo>
                  <a:pt x="1138" y="800206"/>
                  <a:pt x="-9449" y="814747"/>
                  <a:pt x="13873" y="861392"/>
                </a:cubicBezTo>
                <a:cubicBezTo>
                  <a:pt x="19809" y="873264"/>
                  <a:pt x="35960" y="876117"/>
                  <a:pt x="47004" y="883479"/>
                </a:cubicBezTo>
                <a:cubicBezTo>
                  <a:pt x="67718" y="852408"/>
                  <a:pt x="101977" y="816974"/>
                  <a:pt x="58047" y="773044"/>
                </a:cubicBezTo>
                <a:cubicBezTo>
                  <a:pt x="44775" y="759772"/>
                  <a:pt x="21236" y="780406"/>
                  <a:pt x="2830" y="784087"/>
                </a:cubicBezTo>
                <a:cubicBezTo>
                  <a:pt x="6511" y="795131"/>
                  <a:pt x="2290" y="816060"/>
                  <a:pt x="13873" y="817218"/>
                </a:cubicBezTo>
                <a:cubicBezTo>
                  <a:pt x="56416" y="821472"/>
                  <a:pt x="287790" y="800833"/>
                  <a:pt x="356221" y="795131"/>
                </a:cubicBezTo>
                <a:cubicBezTo>
                  <a:pt x="417009" y="784999"/>
                  <a:pt x="446319" y="779188"/>
                  <a:pt x="510830" y="773044"/>
                </a:cubicBezTo>
                <a:cubicBezTo>
                  <a:pt x="558610" y="768493"/>
                  <a:pt x="606637" y="766776"/>
                  <a:pt x="654395" y="762000"/>
                </a:cubicBezTo>
                <a:cubicBezTo>
                  <a:pt x="681968" y="759243"/>
                  <a:pt x="767873" y="745384"/>
                  <a:pt x="797960" y="739914"/>
                </a:cubicBezTo>
                <a:cubicBezTo>
                  <a:pt x="816428" y="736556"/>
                  <a:pt x="834710" y="732228"/>
                  <a:pt x="853178" y="728870"/>
                </a:cubicBezTo>
                <a:cubicBezTo>
                  <a:pt x="875208" y="724864"/>
                  <a:pt x="897482" y="722218"/>
                  <a:pt x="919439" y="717827"/>
                </a:cubicBezTo>
                <a:cubicBezTo>
                  <a:pt x="976955" y="706324"/>
                  <a:pt x="947642" y="709769"/>
                  <a:pt x="996743" y="695740"/>
                </a:cubicBezTo>
                <a:cubicBezTo>
                  <a:pt x="1011337" y="691570"/>
                  <a:pt x="1026379" y="689057"/>
                  <a:pt x="1040917" y="684696"/>
                </a:cubicBezTo>
                <a:cubicBezTo>
                  <a:pt x="1063217" y="678006"/>
                  <a:pt x="1085091" y="669971"/>
                  <a:pt x="1107178" y="662609"/>
                </a:cubicBezTo>
                <a:lnTo>
                  <a:pt x="1140308" y="651566"/>
                </a:lnTo>
                <a:cubicBezTo>
                  <a:pt x="1151352" y="647885"/>
                  <a:pt x="1163753" y="646979"/>
                  <a:pt x="1173439" y="640522"/>
                </a:cubicBezTo>
                <a:cubicBezTo>
                  <a:pt x="1195526" y="625797"/>
                  <a:pt x="1214516" y="604742"/>
                  <a:pt x="1239699" y="596348"/>
                </a:cubicBezTo>
                <a:cubicBezTo>
                  <a:pt x="1261786" y="588986"/>
                  <a:pt x="1286588" y="587175"/>
                  <a:pt x="1305960" y="574261"/>
                </a:cubicBezTo>
                <a:cubicBezTo>
                  <a:pt x="1346285" y="547378"/>
                  <a:pt x="1377332" y="524702"/>
                  <a:pt x="1427439" y="508000"/>
                </a:cubicBezTo>
                <a:lnTo>
                  <a:pt x="1460569" y="496957"/>
                </a:lnTo>
                <a:cubicBezTo>
                  <a:pt x="1536516" y="446326"/>
                  <a:pt x="1501647" y="461177"/>
                  <a:pt x="1559960" y="441740"/>
                </a:cubicBezTo>
                <a:cubicBezTo>
                  <a:pt x="1571004" y="434378"/>
                  <a:pt x="1581220" y="425589"/>
                  <a:pt x="1593091" y="419653"/>
                </a:cubicBezTo>
                <a:cubicBezTo>
                  <a:pt x="1603503" y="414447"/>
                  <a:pt x="1616045" y="414262"/>
                  <a:pt x="1626221" y="408609"/>
                </a:cubicBezTo>
                <a:cubicBezTo>
                  <a:pt x="1733794" y="348845"/>
                  <a:pt x="1650329" y="374973"/>
                  <a:pt x="1736656" y="353392"/>
                </a:cubicBezTo>
                <a:cubicBezTo>
                  <a:pt x="1751381" y="346030"/>
                  <a:pt x="1765545" y="337419"/>
                  <a:pt x="1780830" y="331305"/>
                </a:cubicBezTo>
                <a:cubicBezTo>
                  <a:pt x="1802447" y="322658"/>
                  <a:pt x="1826267" y="319630"/>
                  <a:pt x="1847091" y="309218"/>
                </a:cubicBezTo>
                <a:cubicBezTo>
                  <a:pt x="1861816" y="301856"/>
                  <a:pt x="1875980" y="293245"/>
                  <a:pt x="1891265" y="287131"/>
                </a:cubicBezTo>
                <a:cubicBezTo>
                  <a:pt x="1956864" y="260891"/>
                  <a:pt x="1944757" y="270269"/>
                  <a:pt x="2001699" y="254000"/>
                </a:cubicBezTo>
                <a:cubicBezTo>
                  <a:pt x="2012892" y="250802"/>
                  <a:pt x="2023637" y="246155"/>
                  <a:pt x="2034830" y="242957"/>
                </a:cubicBezTo>
                <a:cubicBezTo>
                  <a:pt x="2049424" y="238788"/>
                  <a:pt x="2064410" y="236084"/>
                  <a:pt x="2079004" y="231914"/>
                </a:cubicBezTo>
                <a:cubicBezTo>
                  <a:pt x="2090197" y="228716"/>
                  <a:pt x="2100770" y="223395"/>
                  <a:pt x="2112134" y="220870"/>
                </a:cubicBezTo>
                <a:cubicBezTo>
                  <a:pt x="2133992" y="216013"/>
                  <a:pt x="2156438" y="214218"/>
                  <a:pt x="2178395" y="209827"/>
                </a:cubicBezTo>
                <a:cubicBezTo>
                  <a:pt x="2193278" y="206850"/>
                  <a:pt x="2207753" y="202076"/>
                  <a:pt x="2222569" y="198783"/>
                </a:cubicBezTo>
                <a:cubicBezTo>
                  <a:pt x="2240892" y="194711"/>
                  <a:pt x="2259576" y="192292"/>
                  <a:pt x="2277786" y="187740"/>
                </a:cubicBezTo>
                <a:cubicBezTo>
                  <a:pt x="2289080" y="184917"/>
                  <a:pt x="2299434" y="178610"/>
                  <a:pt x="2310917" y="176696"/>
                </a:cubicBezTo>
                <a:cubicBezTo>
                  <a:pt x="2373716" y="166229"/>
                  <a:pt x="2513370" y="158291"/>
                  <a:pt x="2564917" y="154609"/>
                </a:cubicBezTo>
                <a:cubicBezTo>
                  <a:pt x="2705623" y="161310"/>
                  <a:pt x="2769416" y="149153"/>
                  <a:pt x="2885178" y="187740"/>
                </a:cubicBezTo>
                <a:lnTo>
                  <a:pt x="2951439" y="209827"/>
                </a:lnTo>
                <a:lnTo>
                  <a:pt x="2984569" y="220870"/>
                </a:lnTo>
                <a:cubicBezTo>
                  <a:pt x="2969844" y="198783"/>
                  <a:pt x="2948789" y="179792"/>
                  <a:pt x="2940395" y="154609"/>
                </a:cubicBezTo>
                <a:lnTo>
                  <a:pt x="2918308" y="88348"/>
                </a:lnTo>
                <a:cubicBezTo>
                  <a:pt x="2914627" y="77305"/>
                  <a:pt x="2916951" y="61675"/>
                  <a:pt x="2907265" y="55218"/>
                </a:cubicBezTo>
                <a:lnTo>
                  <a:pt x="2874134" y="33131"/>
                </a:lnTo>
                <a:cubicBezTo>
                  <a:pt x="2866772" y="22087"/>
                  <a:pt x="2865320" y="0"/>
                  <a:pt x="2852047" y="0"/>
                </a:cubicBezTo>
                <a:cubicBezTo>
                  <a:pt x="2840406" y="0"/>
                  <a:pt x="2856634" y="23445"/>
                  <a:pt x="2863091" y="33131"/>
                </a:cubicBezTo>
                <a:cubicBezTo>
                  <a:pt x="2871754" y="46126"/>
                  <a:pt x="2887143" y="53552"/>
                  <a:pt x="2896221" y="66261"/>
                </a:cubicBezTo>
                <a:cubicBezTo>
                  <a:pt x="2968899" y="168011"/>
                  <a:pt x="2865297" y="57424"/>
                  <a:pt x="2951439" y="143566"/>
                </a:cubicBezTo>
                <a:cubicBezTo>
                  <a:pt x="2955120" y="154609"/>
                  <a:pt x="2956025" y="167010"/>
                  <a:pt x="2962482" y="176696"/>
                </a:cubicBezTo>
                <a:cubicBezTo>
                  <a:pt x="2971145" y="189691"/>
                  <a:pt x="2991321" y="194810"/>
                  <a:pt x="2995612" y="209827"/>
                </a:cubicBezTo>
                <a:cubicBezTo>
                  <a:pt x="2999782" y="224420"/>
                  <a:pt x="2992099" y="240822"/>
                  <a:pt x="2984569" y="254000"/>
                </a:cubicBezTo>
                <a:cubicBezTo>
                  <a:pt x="2966969" y="284800"/>
                  <a:pt x="2943260" y="288425"/>
                  <a:pt x="2918308" y="309218"/>
                </a:cubicBezTo>
                <a:cubicBezTo>
                  <a:pt x="2863158" y="355176"/>
                  <a:pt x="2910272" y="333983"/>
                  <a:pt x="2852047" y="353392"/>
                </a:cubicBezTo>
                <a:cubicBezTo>
                  <a:pt x="2841004" y="364435"/>
                  <a:pt x="2831912" y="377859"/>
                  <a:pt x="2818917" y="386522"/>
                </a:cubicBezTo>
                <a:cubicBezTo>
                  <a:pt x="2809231" y="392979"/>
                  <a:pt x="2795962" y="391913"/>
                  <a:pt x="2785786" y="397566"/>
                </a:cubicBezTo>
                <a:cubicBezTo>
                  <a:pt x="2716462" y="436079"/>
                  <a:pt x="2719525" y="416263"/>
                  <a:pt x="2719525" y="452783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205150" y="1489025"/>
            <a:ext cx="15959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Pointers</a:t>
            </a:r>
            <a:endParaRPr kumimoji="1" lang="zh-CN" alt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5400328" y="1489025"/>
            <a:ext cx="30708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Classes / </a:t>
            </a:r>
            <a:r>
              <a:rPr kumimoji="1" lang="en-US" altLang="zh-CN" sz="3000" dirty="0" err="1" smtClean="0"/>
              <a:t>Structs</a:t>
            </a:r>
            <a:endParaRPr kumimoji="1" lang="zh-CN" altLang="en-US" sz="3000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3624" y="2738866"/>
            <a:ext cx="2970213" cy="226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55943" y="5167792"/>
            <a:ext cx="353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Blueprint for a new variable </a:t>
            </a:r>
            <a:r>
              <a:rPr kumimoji="1" lang="en-US" altLang="zh-CN" i="1" dirty="0" smtClean="0"/>
              <a:t>type</a:t>
            </a:r>
            <a:endParaRPr kumimoji="1"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183904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Vector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1408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85001" name="AutoShape 9"/>
          <p:cNvCxnSpPr>
            <a:cxnSpLocks noChangeShapeType="1"/>
            <a:stCxn id="84997" idx="0"/>
            <a:endCxn id="85002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5003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5005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Vector</a:t>
            </a:r>
            <a:endParaRPr lang="en-US" b="0" dirty="0" smtClean="0">
              <a:solidFill>
                <a:srgbClr val="000000"/>
              </a:solidFill>
              <a:latin typeface="+mn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920272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87049" name="AutoShape 9"/>
          <p:cNvCxnSpPr>
            <a:cxnSpLocks noChangeShapeType="1"/>
            <a:stCxn id="87045" idx="0"/>
            <a:endCxn id="87050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  <p:extLst>
      <p:ext uri="{BB962C8B-B14F-4D97-AF65-F5344CB8AC3E}">
        <p14:creationId xmlns:p14="http://schemas.microsoft.com/office/powerpoint/2010/main" val="9786472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88073" name="AutoShape 9"/>
          <p:cNvCxnSpPr>
            <a:cxnSpLocks noChangeShapeType="1"/>
            <a:stCxn id="88069" idx="0"/>
            <a:endCxn id="88074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8074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8075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88077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  <p:extLst>
      <p:ext uri="{BB962C8B-B14F-4D97-AF65-F5344CB8AC3E}">
        <p14:creationId xmlns:p14="http://schemas.microsoft.com/office/powerpoint/2010/main" val="26077180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 dirty="0" smtClean="0">
                <a:latin typeface="Calibri" charset="0"/>
                <a:cs typeface="Calibri" charset="0"/>
              </a:rPr>
              <a:t>Vector</a:t>
            </a:r>
            <a:endParaRPr lang="en-US" altLang="zh-CN" sz="4600" dirty="0">
              <a:latin typeface="Calibri" charset="0"/>
              <a:cs typeface="Calibri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12" name="AutoShape 9"/>
          <p:cNvCxnSpPr>
            <a:cxnSpLocks noChangeShapeType="1"/>
            <a:stCxn id="8" idx="0"/>
            <a:endCxn id="13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45624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5599113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6635750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767238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2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8</a:t>
            </a:r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8312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98313" name="AutoShape 9"/>
          <p:cNvCxnSpPr>
            <a:cxnSpLocks noChangeShapeType="1"/>
            <a:stCxn id="98309" idx="0"/>
            <a:endCxn id="98314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8314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8315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8316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8318" name="Rectangle 14"/>
          <p:cNvSpPr>
            <a:spLocks noChangeArrowheads="1"/>
          </p:cNvSpPr>
          <p:nvPr/>
        </p:nvSpPr>
        <p:spPr bwMode="auto">
          <a:xfrm>
            <a:off x="45624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182</a:t>
            </a:r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5599113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8320" name="Rectangle 16"/>
          <p:cNvSpPr>
            <a:spLocks noChangeArrowheads="1"/>
          </p:cNvSpPr>
          <p:nvPr/>
        </p:nvSpPr>
        <p:spPr bwMode="auto">
          <a:xfrm>
            <a:off x="6635750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767238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Vector</a:t>
            </a:r>
            <a:endParaRPr lang="en-US" b="0" dirty="0" smtClean="0">
              <a:solidFill>
                <a:srgbClr val="000000"/>
              </a:solidFill>
              <a:latin typeface="+mn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95108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Stack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149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 dirty="0" smtClean="0">
                <a:latin typeface="Calibri" charset="0"/>
                <a:cs typeface="Calibri" charset="0"/>
              </a:rPr>
              <a:t>Stack</a:t>
            </a:r>
            <a:endParaRPr lang="en-US" altLang="zh-CN" sz="4600" dirty="0">
              <a:latin typeface="Calibri" charset="0"/>
              <a:cs typeface="Calibri" charset="0"/>
            </a:endParaRPr>
          </a:p>
        </p:txBody>
      </p:sp>
      <p:sp>
        <p:nvSpPr>
          <p:cNvPr id="27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29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</a:p>
        </p:txBody>
      </p:sp>
      <p:sp>
        <p:nvSpPr>
          <p:cNvPr id="34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35" name="Freeform 34"/>
          <p:cNvSpPr/>
          <p:nvPr/>
        </p:nvSpPr>
        <p:spPr>
          <a:xfrm>
            <a:off x="1412471" y="1648651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46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Push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8493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0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/>
              <a:t>Pointers by Reference</a:t>
            </a:r>
            <a:endParaRPr kumimoji="1" lang="zh-CN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17493" y="497272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70933" y="5032959"/>
            <a:ext cx="115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err="1" smtClean="0">
                <a:solidFill>
                  <a:srgbClr val="0000FF"/>
                </a:solidFill>
              </a:rPr>
              <a:t>startTree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85451" y="5886730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9362" y="542187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295472" y="1242578"/>
            <a:ext cx="4553057" cy="2972676"/>
            <a:chOff x="1971725" y="1242578"/>
            <a:chExt cx="4553057" cy="2972676"/>
          </a:xfrm>
        </p:grpSpPr>
        <p:sp>
          <p:nvSpPr>
            <p:cNvPr id="16" name="Rounded Rectangle 15"/>
            <p:cNvSpPr/>
            <p:nvPr/>
          </p:nvSpPr>
          <p:spPr>
            <a:xfrm>
              <a:off x="1971725" y="1242578"/>
              <a:ext cx="4553057" cy="2972676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36104" y="1449898"/>
              <a:ext cx="420180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 smtClean="0">
                  <a:latin typeface="Courier"/>
                  <a:cs typeface="Courier"/>
                </a:rPr>
                <a:t>int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main</a:t>
              </a:r>
              <a:r>
                <a:rPr kumimoji="1" lang="en-US" altLang="zh-CN" dirty="0" smtClean="0">
                  <a:latin typeface="Courier"/>
                  <a:cs typeface="Courier"/>
                </a:rPr>
                <a:t>() {</a:t>
              </a: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   Tree * root = NULL;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</a:t>
              </a:r>
              <a:r>
                <a:rPr kumimoji="1" lang="en-US" altLang="zh-CN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(root);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}</a:t>
              </a:r>
            </a:p>
            <a:p>
              <a:pPr algn="l"/>
              <a:endParaRPr kumimoji="1" lang="en-US" altLang="zh-CN" dirty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void </a:t>
              </a:r>
              <a:r>
                <a:rPr kumimoji="1" lang="en-US" altLang="zh-CN" b="1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 </a:t>
              </a:r>
              <a:r>
                <a:rPr kumimoji="1" lang="en-US" altLang="zh-CN" dirty="0" smtClean="0">
                  <a:latin typeface="Courier"/>
                  <a:cs typeface="Courier"/>
                </a:rPr>
                <a:t>* 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tree) 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tree = new Tree;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tree-&gt;label = “S”;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}</a:t>
              </a:r>
              <a:endParaRPr kumimoji="1" lang="zh-CN" altLang="en-US" dirty="0">
                <a:latin typeface="Courier"/>
                <a:cs typeface="Courier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2331037" y="2866278"/>
            <a:ext cx="4478383" cy="308878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30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Pop</a:t>
            </a:r>
            <a:endParaRPr lang="en-US" dirty="0" smtClean="0"/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807729" y="1582738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7" name="Freeform 2"/>
          <p:cNvSpPr>
            <a:spLocks/>
          </p:cNvSpPr>
          <p:nvPr/>
        </p:nvSpPr>
        <p:spPr bwMode="auto">
          <a:xfrm>
            <a:off x="3616857" y="17257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 rot="16200000">
            <a:off x="3945506" y="20074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5074907" y="172380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5403556" y="200558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3822922" y="1736217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8</a:t>
            </a:r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5257233" y="1793656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9</a:t>
            </a:r>
          </a:p>
        </p:txBody>
      </p:sp>
      <p:sp>
        <p:nvSpPr>
          <p:cNvPr id="4" name="Freeform 3"/>
          <p:cNvSpPr/>
          <p:nvPr/>
        </p:nvSpPr>
        <p:spPr>
          <a:xfrm>
            <a:off x="3949081" y="1767781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210730" y="2350297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1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32" name="TextBox 32"/>
          <p:cNvSpPr txBox="1">
            <a:spLocks noChangeArrowheads="1"/>
          </p:cNvSpPr>
          <p:nvPr/>
        </p:nvSpPr>
        <p:spPr bwMode="auto">
          <a:xfrm>
            <a:off x="7519751" y="391318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7</a:t>
            </a:r>
          </a:p>
        </p:txBody>
      </p:sp>
      <p:sp>
        <p:nvSpPr>
          <p:cNvPr id="35" name="Freeform 34"/>
          <p:cNvSpPr/>
          <p:nvPr/>
        </p:nvSpPr>
        <p:spPr>
          <a:xfrm>
            <a:off x="1412471" y="1648651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18"/>
          <p:cNvSpPr>
            <a:spLocks/>
          </p:cNvSpPr>
          <p:nvPr/>
        </p:nvSpPr>
        <p:spPr bwMode="auto">
          <a:xfrm rot="162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43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Queue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0021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2" name="Freeform 11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683086" y="426347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858100" y="1948246"/>
            <a:ext cx="3048284" cy="1565555"/>
          </a:xfrm>
          <a:custGeom>
            <a:avLst/>
            <a:gdLst>
              <a:gd name="connsiteX0" fmla="*/ 108287 w 3048284"/>
              <a:gd name="connsiteY0" fmla="*/ 139160 h 1565555"/>
              <a:gd name="connsiteX1" fmla="*/ 21305 w 3048284"/>
              <a:gd name="connsiteY1" fmla="*/ 121765 h 1565555"/>
              <a:gd name="connsiteX2" fmla="*/ 90890 w 3048284"/>
              <a:gd name="connsiteY2" fmla="*/ 208741 h 1565555"/>
              <a:gd name="connsiteX3" fmla="*/ 143080 w 3048284"/>
              <a:gd name="connsiteY3" fmla="*/ 104370 h 1565555"/>
              <a:gd name="connsiteX4" fmla="*/ 90890 w 3048284"/>
              <a:gd name="connsiteY4" fmla="*/ 121765 h 1565555"/>
              <a:gd name="connsiteX5" fmla="*/ 247458 w 3048284"/>
              <a:gd name="connsiteY5" fmla="*/ 156556 h 1565555"/>
              <a:gd name="connsiteX6" fmla="*/ 369233 w 3048284"/>
              <a:gd name="connsiteY6" fmla="*/ 121765 h 1565555"/>
              <a:gd name="connsiteX7" fmla="*/ 473612 w 3048284"/>
              <a:gd name="connsiteY7" fmla="*/ 104370 h 1565555"/>
              <a:gd name="connsiteX8" fmla="*/ 612783 w 3048284"/>
              <a:gd name="connsiteY8" fmla="*/ 69580 h 1565555"/>
              <a:gd name="connsiteX9" fmla="*/ 751955 w 3048284"/>
              <a:gd name="connsiteY9" fmla="*/ 34790 h 1565555"/>
              <a:gd name="connsiteX10" fmla="*/ 1012901 w 3048284"/>
              <a:gd name="connsiteY10" fmla="*/ 0 h 1565555"/>
              <a:gd name="connsiteX11" fmla="*/ 1726155 w 3048284"/>
              <a:gd name="connsiteY11" fmla="*/ 17395 h 1565555"/>
              <a:gd name="connsiteX12" fmla="*/ 1952309 w 3048284"/>
              <a:gd name="connsiteY12" fmla="*/ 34790 h 1565555"/>
              <a:gd name="connsiteX13" fmla="*/ 2195859 w 3048284"/>
              <a:gd name="connsiteY13" fmla="*/ 86975 h 1565555"/>
              <a:gd name="connsiteX14" fmla="*/ 2387219 w 3048284"/>
              <a:gd name="connsiteY14" fmla="*/ 173951 h 1565555"/>
              <a:gd name="connsiteX15" fmla="*/ 2439409 w 3048284"/>
              <a:gd name="connsiteY15" fmla="*/ 191346 h 1565555"/>
              <a:gd name="connsiteX16" fmla="*/ 2491598 w 3048284"/>
              <a:gd name="connsiteY16" fmla="*/ 226136 h 1565555"/>
              <a:gd name="connsiteX17" fmla="*/ 2561184 w 3048284"/>
              <a:gd name="connsiteY17" fmla="*/ 347901 h 1565555"/>
              <a:gd name="connsiteX18" fmla="*/ 2630769 w 3048284"/>
              <a:gd name="connsiteY18" fmla="*/ 452271 h 1565555"/>
              <a:gd name="connsiteX19" fmla="*/ 2665562 w 3048284"/>
              <a:gd name="connsiteY19" fmla="*/ 504457 h 1565555"/>
              <a:gd name="connsiteX20" fmla="*/ 2700355 w 3048284"/>
              <a:gd name="connsiteY20" fmla="*/ 608827 h 1565555"/>
              <a:gd name="connsiteX21" fmla="*/ 2752544 w 3048284"/>
              <a:gd name="connsiteY21" fmla="*/ 730592 h 1565555"/>
              <a:gd name="connsiteX22" fmla="*/ 2787337 w 3048284"/>
              <a:gd name="connsiteY22" fmla="*/ 956728 h 1565555"/>
              <a:gd name="connsiteX23" fmla="*/ 2822130 w 3048284"/>
              <a:gd name="connsiteY23" fmla="*/ 1095888 h 1565555"/>
              <a:gd name="connsiteX24" fmla="*/ 2856923 w 3048284"/>
              <a:gd name="connsiteY24" fmla="*/ 1287234 h 1565555"/>
              <a:gd name="connsiteX25" fmla="*/ 2874320 w 3048284"/>
              <a:gd name="connsiteY25" fmla="*/ 1356814 h 1565555"/>
              <a:gd name="connsiteX26" fmla="*/ 2909112 w 3048284"/>
              <a:gd name="connsiteY26" fmla="*/ 1548160 h 1565555"/>
              <a:gd name="connsiteX27" fmla="*/ 2978698 w 3048284"/>
              <a:gd name="connsiteY27" fmla="*/ 1443790 h 1565555"/>
              <a:gd name="connsiteX28" fmla="*/ 2996095 w 3048284"/>
              <a:gd name="connsiteY28" fmla="*/ 1391604 h 1565555"/>
              <a:gd name="connsiteX29" fmla="*/ 3030887 w 3048284"/>
              <a:gd name="connsiteY29" fmla="*/ 1339419 h 1565555"/>
              <a:gd name="connsiteX30" fmla="*/ 3048284 w 3048284"/>
              <a:gd name="connsiteY30" fmla="*/ 1287234 h 1565555"/>
              <a:gd name="connsiteX31" fmla="*/ 2996095 w 3048284"/>
              <a:gd name="connsiteY31" fmla="*/ 1408999 h 1565555"/>
              <a:gd name="connsiteX32" fmla="*/ 2978698 w 3048284"/>
              <a:gd name="connsiteY32" fmla="*/ 1461185 h 1565555"/>
              <a:gd name="connsiteX33" fmla="*/ 2926509 w 3048284"/>
              <a:gd name="connsiteY33" fmla="*/ 1513370 h 1565555"/>
              <a:gd name="connsiteX34" fmla="*/ 2891716 w 3048284"/>
              <a:gd name="connsiteY34" fmla="*/ 1565555 h 1565555"/>
              <a:gd name="connsiteX35" fmla="*/ 2787337 w 3048284"/>
              <a:gd name="connsiteY35" fmla="*/ 1530765 h 1565555"/>
              <a:gd name="connsiteX36" fmla="*/ 2682959 w 3048284"/>
              <a:gd name="connsiteY36" fmla="*/ 1461185 h 1565555"/>
              <a:gd name="connsiteX37" fmla="*/ 2578580 w 3048284"/>
              <a:gd name="connsiteY37" fmla="*/ 1443790 h 15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8284" h="1565555">
                <a:moveTo>
                  <a:pt x="108287" y="139160"/>
                </a:moveTo>
                <a:cubicBezTo>
                  <a:pt x="79293" y="133362"/>
                  <a:pt x="44960" y="104025"/>
                  <a:pt x="21305" y="121765"/>
                </a:cubicBezTo>
                <a:cubicBezTo>
                  <a:pt x="-52629" y="177212"/>
                  <a:pt x="89482" y="208272"/>
                  <a:pt x="90890" y="208741"/>
                </a:cubicBezTo>
                <a:cubicBezTo>
                  <a:pt x="92057" y="206991"/>
                  <a:pt x="157485" y="118774"/>
                  <a:pt x="143080" y="104370"/>
                </a:cubicBezTo>
                <a:cubicBezTo>
                  <a:pt x="130113" y="91404"/>
                  <a:pt x="108287" y="115967"/>
                  <a:pt x="90890" y="121765"/>
                </a:cubicBezTo>
                <a:cubicBezTo>
                  <a:pt x="123072" y="218303"/>
                  <a:pt x="90092" y="176225"/>
                  <a:pt x="247458" y="156556"/>
                </a:cubicBezTo>
                <a:cubicBezTo>
                  <a:pt x="297203" y="139975"/>
                  <a:pt x="314618" y="132687"/>
                  <a:pt x="369233" y="121765"/>
                </a:cubicBezTo>
                <a:cubicBezTo>
                  <a:pt x="403821" y="114848"/>
                  <a:pt x="438819" y="110168"/>
                  <a:pt x="473612" y="104370"/>
                </a:cubicBezTo>
                <a:cubicBezTo>
                  <a:pt x="573380" y="71117"/>
                  <a:pt x="476332" y="101066"/>
                  <a:pt x="612783" y="69580"/>
                </a:cubicBezTo>
                <a:cubicBezTo>
                  <a:pt x="659377" y="58828"/>
                  <a:pt x="704374" y="39548"/>
                  <a:pt x="751955" y="34790"/>
                </a:cubicBezTo>
                <a:cubicBezTo>
                  <a:pt x="955340" y="14453"/>
                  <a:pt x="868773" y="28823"/>
                  <a:pt x="1012901" y="0"/>
                </a:cubicBezTo>
                <a:lnTo>
                  <a:pt x="1726155" y="17395"/>
                </a:lnTo>
                <a:cubicBezTo>
                  <a:pt x="1801711" y="20193"/>
                  <a:pt x="1877337" y="25012"/>
                  <a:pt x="1952309" y="34790"/>
                </a:cubicBezTo>
                <a:cubicBezTo>
                  <a:pt x="1989053" y="39582"/>
                  <a:pt x="2133860" y="69262"/>
                  <a:pt x="2195859" y="86975"/>
                </a:cubicBezTo>
                <a:cubicBezTo>
                  <a:pt x="2388391" y="141980"/>
                  <a:pt x="1973868" y="36180"/>
                  <a:pt x="2387219" y="173951"/>
                </a:cubicBezTo>
                <a:lnTo>
                  <a:pt x="2439409" y="191346"/>
                </a:lnTo>
                <a:cubicBezTo>
                  <a:pt x="2456805" y="202943"/>
                  <a:pt x="2476814" y="211353"/>
                  <a:pt x="2491598" y="226136"/>
                </a:cubicBezTo>
                <a:cubicBezTo>
                  <a:pt x="2521687" y="256223"/>
                  <a:pt x="2540717" y="313792"/>
                  <a:pt x="2561184" y="347901"/>
                </a:cubicBezTo>
                <a:cubicBezTo>
                  <a:pt x="2582698" y="383755"/>
                  <a:pt x="2607574" y="417481"/>
                  <a:pt x="2630769" y="452271"/>
                </a:cubicBezTo>
                <a:cubicBezTo>
                  <a:pt x="2642367" y="469666"/>
                  <a:pt x="2658950" y="484623"/>
                  <a:pt x="2665562" y="504457"/>
                </a:cubicBezTo>
                <a:cubicBezTo>
                  <a:pt x="2677160" y="539247"/>
                  <a:pt x="2683954" y="576027"/>
                  <a:pt x="2700355" y="608827"/>
                </a:cubicBezTo>
                <a:cubicBezTo>
                  <a:pt x="2743349" y="694807"/>
                  <a:pt x="2726947" y="653806"/>
                  <a:pt x="2752544" y="730592"/>
                </a:cubicBezTo>
                <a:cubicBezTo>
                  <a:pt x="2765970" y="837990"/>
                  <a:pt x="2765603" y="862556"/>
                  <a:pt x="2787337" y="956728"/>
                </a:cubicBezTo>
                <a:cubicBezTo>
                  <a:pt x="2798089" y="1003318"/>
                  <a:pt x="2814269" y="1048724"/>
                  <a:pt x="2822130" y="1095888"/>
                </a:cubicBezTo>
                <a:cubicBezTo>
                  <a:pt x="2834716" y="1171399"/>
                  <a:pt x="2840717" y="1214313"/>
                  <a:pt x="2856923" y="1287234"/>
                </a:cubicBezTo>
                <a:cubicBezTo>
                  <a:pt x="2862110" y="1310572"/>
                  <a:pt x="2869133" y="1333476"/>
                  <a:pt x="2874320" y="1356814"/>
                </a:cubicBezTo>
                <a:cubicBezTo>
                  <a:pt x="2890527" y="1429739"/>
                  <a:pt x="2896525" y="1472645"/>
                  <a:pt x="2909112" y="1548160"/>
                </a:cubicBezTo>
                <a:cubicBezTo>
                  <a:pt x="2932307" y="1513370"/>
                  <a:pt x="2965474" y="1483457"/>
                  <a:pt x="2978698" y="1443790"/>
                </a:cubicBezTo>
                <a:cubicBezTo>
                  <a:pt x="2984497" y="1426395"/>
                  <a:pt x="2987894" y="1408004"/>
                  <a:pt x="2996095" y="1391604"/>
                </a:cubicBezTo>
                <a:cubicBezTo>
                  <a:pt x="3005445" y="1372905"/>
                  <a:pt x="3021537" y="1358118"/>
                  <a:pt x="3030887" y="1339419"/>
                </a:cubicBezTo>
                <a:cubicBezTo>
                  <a:pt x="3039088" y="1323019"/>
                  <a:pt x="3048284" y="1268898"/>
                  <a:pt x="3048284" y="1287234"/>
                </a:cubicBezTo>
                <a:cubicBezTo>
                  <a:pt x="3048284" y="1359636"/>
                  <a:pt x="3024501" y="1352191"/>
                  <a:pt x="2996095" y="1408999"/>
                </a:cubicBezTo>
                <a:cubicBezTo>
                  <a:pt x="2987894" y="1425399"/>
                  <a:pt x="2988870" y="1445928"/>
                  <a:pt x="2978698" y="1461185"/>
                </a:cubicBezTo>
                <a:cubicBezTo>
                  <a:pt x="2965051" y="1481654"/>
                  <a:pt x="2942259" y="1494471"/>
                  <a:pt x="2926509" y="1513370"/>
                </a:cubicBezTo>
                <a:cubicBezTo>
                  <a:pt x="2913124" y="1529430"/>
                  <a:pt x="2903314" y="1548160"/>
                  <a:pt x="2891716" y="1565555"/>
                </a:cubicBezTo>
                <a:cubicBezTo>
                  <a:pt x="2856923" y="1553958"/>
                  <a:pt x="2817853" y="1551107"/>
                  <a:pt x="2787337" y="1530765"/>
                </a:cubicBezTo>
                <a:cubicBezTo>
                  <a:pt x="2752544" y="1507572"/>
                  <a:pt x="2722628" y="1474407"/>
                  <a:pt x="2682959" y="1461185"/>
                </a:cubicBezTo>
                <a:cubicBezTo>
                  <a:pt x="2573079" y="1424560"/>
                  <a:pt x="2578580" y="1389719"/>
                  <a:pt x="2578580" y="144379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382696" y="2017826"/>
            <a:ext cx="1376875" cy="1462396"/>
          </a:xfrm>
          <a:custGeom>
            <a:avLst/>
            <a:gdLst>
              <a:gd name="connsiteX0" fmla="*/ 35408 w 1376875"/>
              <a:gd name="connsiteY0" fmla="*/ 0 h 1462396"/>
              <a:gd name="connsiteX1" fmla="*/ 615 w 1376875"/>
              <a:gd name="connsiteY1" fmla="*/ 86976 h 1462396"/>
              <a:gd name="connsiteX2" fmla="*/ 87597 w 1376875"/>
              <a:gd name="connsiteY2" fmla="*/ 52185 h 1462396"/>
              <a:gd name="connsiteX3" fmla="*/ 18012 w 1376875"/>
              <a:gd name="connsiteY3" fmla="*/ 69580 h 1462396"/>
              <a:gd name="connsiteX4" fmla="*/ 52805 w 1376875"/>
              <a:gd name="connsiteY4" fmla="*/ 86976 h 1462396"/>
              <a:gd name="connsiteX5" fmla="*/ 104994 w 1376875"/>
              <a:gd name="connsiteY5" fmla="*/ 104371 h 1462396"/>
              <a:gd name="connsiteX6" fmla="*/ 122390 w 1376875"/>
              <a:gd name="connsiteY6" fmla="*/ 52185 h 1462396"/>
              <a:gd name="connsiteX7" fmla="*/ 70201 w 1376875"/>
              <a:gd name="connsiteY7" fmla="*/ 34790 h 1462396"/>
              <a:gd name="connsiteX8" fmla="*/ 87597 w 1376875"/>
              <a:gd name="connsiteY8" fmla="*/ 86976 h 1462396"/>
              <a:gd name="connsiteX9" fmla="*/ 191976 w 1376875"/>
              <a:gd name="connsiteY9" fmla="*/ 191346 h 1462396"/>
              <a:gd name="connsiteX10" fmla="*/ 313751 w 1376875"/>
              <a:gd name="connsiteY10" fmla="*/ 330506 h 1462396"/>
              <a:gd name="connsiteX11" fmla="*/ 348544 w 1376875"/>
              <a:gd name="connsiteY11" fmla="*/ 382691 h 1462396"/>
              <a:gd name="connsiteX12" fmla="*/ 383337 w 1376875"/>
              <a:gd name="connsiteY12" fmla="*/ 417482 h 1462396"/>
              <a:gd name="connsiteX13" fmla="*/ 487715 w 1376875"/>
              <a:gd name="connsiteY13" fmla="*/ 574037 h 1462396"/>
              <a:gd name="connsiteX14" fmla="*/ 557301 w 1376875"/>
              <a:gd name="connsiteY14" fmla="*/ 678407 h 1462396"/>
              <a:gd name="connsiteX15" fmla="*/ 592094 w 1376875"/>
              <a:gd name="connsiteY15" fmla="*/ 730593 h 1462396"/>
              <a:gd name="connsiteX16" fmla="*/ 644283 w 1376875"/>
              <a:gd name="connsiteY16" fmla="*/ 765383 h 1462396"/>
              <a:gd name="connsiteX17" fmla="*/ 783455 w 1376875"/>
              <a:gd name="connsiteY17" fmla="*/ 921938 h 1462396"/>
              <a:gd name="connsiteX18" fmla="*/ 835644 w 1376875"/>
              <a:gd name="connsiteY18" fmla="*/ 956728 h 1462396"/>
              <a:gd name="connsiteX19" fmla="*/ 887833 w 1376875"/>
              <a:gd name="connsiteY19" fmla="*/ 1008913 h 1462396"/>
              <a:gd name="connsiteX20" fmla="*/ 940023 w 1376875"/>
              <a:gd name="connsiteY20" fmla="*/ 1043703 h 1462396"/>
              <a:gd name="connsiteX21" fmla="*/ 974816 w 1376875"/>
              <a:gd name="connsiteY21" fmla="*/ 1078494 h 1462396"/>
              <a:gd name="connsiteX22" fmla="*/ 1027005 w 1376875"/>
              <a:gd name="connsiteY22" fmla="*/ 1113284 h 1462396"/>
              <a:gd name="connsiteX23" fmla="*/ 1113987 w 1376875"/>
              <a:gd name="connsiteY23" fmla="*/ 1217654 h 1462396"/>
              <a:gd name="connsiteX24" fmla="*/ 1166176 w 1376875"/>
              <a:gd name="connsiteY24" fmla="*/ 1252444 h 1462396"/>
              <a:gd name="connsiteX25" fmla="*/ 1200969 w 1376875"/>
              <a:gd name="connsiteY25" fmla="*/ 1304629 h 1462396"/>
              <a:gd name="connsiteX26" fmla="*/ 1253158 w 1376875"/>
              <a:gd name="connsiteY26" fmla="*/ 1339419 h 1462396"/>
              <a:gd name="connsiteX27" fmla="*/ 1270555 w 1376875"/>
              <a:gd name="connsiteY27" fmla="*/ 1391605 h 1462396"/>
              <a:gd name="connsiteX28" fmla="*/ 1305348 w 1376875"/>
              <a:gd name="connsiteY28" fmla="*/ 1356814 h 1462396"/>
              <a:gd name="connsiteX29" fmla="*/ 1374933 w 1376875"/>
              <a:gd name="connsiteY29" fmla="*/ 1252444 h 1462396"/>
              <a:gd name="connsiteX30" fmla="*/ 1357537 w 1376875"/>
              <a:gd name="connsiteY30" fmla="*/ 1304629 h 1462396"/>
              <a:gd name="connsiteX31" fmla="*/ 1322744 w 1376875"/>
              <a:gd name="connsiteY31" fmla="*/ 1356814 h 1462396"/>
              <a:gd name="connsiteX32" fmla="*/ 1200969 w 1376875"/>
              <a:gd name="connsiteY32" fmla="*/ 1443790 h 1462396"/>
              <a:gd name="connsiteX33" fmla="*/ 1061798 w 1376875"/>
              <a:gd name="connsiteY33" fmla="*/ 1409000 h 1462396"/>
              <a:gd name="connsiteX34" fmla="*/ 992212 w 1376875"/>
              <a:gd name="connsiteY34" fmla="*/ 1374210 h 1462396"/>
              <a:gd name="connsiteX35" fmla="*/ 887833 w 1376875"/>
              <a:gd name="connsiteY35" fmla="*/ 1339419 h 1462396"/>
              <a:gd name="connsiteX36" fmla="*/ 835644 w 1376875"/>
              <a:gd name="connsiteY36" fmla="*/ 1409000 h 146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76875" h="1462396">
                <a:moveTo>
                  <a:pt x="35408" y="0"/>
                </a:moveTo>
                <a:cubicBezTo>
                  <a:pt x="23810" y="28992"/>
                  <a:pt x="-4519" y="56175"/>
                  <a:pt x="615" y="86976"/>
                </a:cubicBezTo>
                <a:cubicBezTo>
                  <a:pt x="10732" y="147669"/>
                  <a:pt x="113215" y="77801"/>
                  <a:pt x="87597" y="52185"/>
                </a:cubicBezTo>
                <a:cubicBezTo>
                  <a:pt x="70690" y="35279"/>
                  <a:pt x="41207" y="63782"/>
                  <a:pt x="18012" y="69580"/>
                </a:cubicBezTo>
                <a:cubicBezTo>
                  <a:pt x="57933" y="229256"/>
                  <a:pt x="13982" y="106386"/>
                  <a:pt x="52805" y="86976"/>
                </a:cubicBezTo>
                <a:cubicBezTo>
                  <a:pt x="69207" y="78776"/>
                  <a:pt x="87598" y="98573"/>
                  <a:pt x="104994" y="104371"/>
                </a:cubicBezTo>
                <a:cubicBezTo>
                  <a:pt x="110793" y="86976"/>
                  <a:pt x="130591" y="68585"/>
                  <a:pt x="122390" y="52185"/>
                </a:cubicBezTo>
                <a:cubicBezTo>
                  <a:pt x="114189" y="35784"/>
                  <a:pt x="83168" y="21824"/>
                  <a:pt x="70201" y="34790"/>
                </a:cubicBezTo>
                <a:cubicBezTo>
                  <a:pt x="57235" y="47755"/>
                  <a:pt x="76339" y="72503"/>
                  <a:pt x="87597" y="86976"/>
                </a:cubicBezTo>
                <a:cubicBezTo>
                  <a:pt x="117806" y="125813"/>
                  <a:pt x="164682" y="150408"/>
                  <a:pt x="191976" y="191346"/>
                </a:cubicBezTo>
                <a:cubicBezTo>
                  <a:pt x="273160" y="313111"/>
                  <a:pt x="226770" y="272523"/>
                  <a:pt x="313751" y="330506"/>
                </a:cubicBezTo>
                <a:cubicBezTo>
                  <a:pt x="325349" y="347901"/>
                  <a:pt x="335483" y="366366"/>
                  <a:pt x="348544" y="382691"/>
                </a:cubicBezTo>
                <a:cubicBezTo>
                  <a:pt x="358790" y="395498"/>
                  <a:pt x="373496" y="404361"/>
                  <a:pt x="383337" y="417482"/>
                </a:cubicBezTo>
                <a:cubicBezTo>
                  <a:pt x="383362" y="417516"/>
                  <a:pt x="470307" y="547927"/>
                  <a:pt x="487715" y="574037"/>
                </a:cubicBezTo>
                <a:lnTo>
                  <a:pt x="557301" y="678407"/>
                </a:lnTo>
                <a:cubicBezTo>
                  <a:pt x="568899" y="695802"/>
                  <a:pt x="574698" y="718996"/>
                  <a:pt x="592094" y="730593"/>
                </a:cubicBezTo>
                <a:lnTo>
                  <a:pt x="644283" y="765383"/>
                </a:lnTo>
                <a:cubicBezTo>
                  <a:pt x="686117" y="828129"/>
                  <a:pt x="711957" y="874276"/>
                  <a:pt x="783455" y="921938"/>
                </a:cubicBezTo>
                <a:cubicBezTo>
                  <a:pt x="800851" y="933535"/>
                  <a:pt x="819582" y="943344"/>
                  <a:pt x="835644" y="956728"/>
                </a:cubicBezTo>
                <a:cubicBezTo>
                  <a:pt x="854544" y="972477"/>
                  <a:pt x="868933" y="993165"/>
                  <a:pt x="887833" y="1008913"/>
                </a:cubicBezTo>
                <a:cubicBezTo>
                  <a:pt x="903895" y="1022297"/>
                  <a:pt x="923696" y="1030643"/>
                  <a:pt x="940023" y="1043703"/>
                </a:cubicBezTo>
                <a:cubicBezTo>
                  <a:pt x="952831" y="1053948"/>
                  <a:pt x="962009" y="1068249"/>
                  <a:pt x="974816" y="1078494"/>
                </a:cubicBezTo>
                <a:cubicBezTo>
                  <a:pt x="991142" y="1091554"/>
                  <a:pt x="1010943" y="1099900"/>
                  <a:pt x="1027005" y="1113284"/>
                </a:cubicBezTo>
                <a:cubicBezTo>
                  <a:pt x="1198004" y="1255772"/>
                  <a:pt x="977143" y="1080821"/>
                  <a:pt x="1113987" y="1217654"/>
                </a:cubicBezTo>
                <a:cubicBezTo>
                  <a:pt x="1128771" y="1232437"/>
                  <a:pt x="1148780" y="1240847"/>
                  <a:pt x="1166176" y="1252444"/>
                </a:cubicBezTo>
                <a:cubicBezTo>
                  <a:pt x="1177774" y="1269839"/>
                  <a:pt x="1186185" y="1289846"/>
                  <a:pt x="1200969" y="1304629"/>
                </a:cubicBezTo>
                <a:cubicBezTo>
                  <a:pt x="1215753" y="1319412"/>
                  <a:pt x="1240097" y="1323094"/>
                  <a:pt x="1253158" y="1339419"/>
                </a:cubicBezTo>
                <a:cubicBezTo>
                  <a:pt x="1264613" y="1353737"/>
                  <a:pt x="1264756" y="1374210"/>
                  <a:pt x="1270555" y="1391605"/>
                </a:cubicBezTo>
                <a:cubicBezTo>
                  <a:pt x="1282153" y="1380008"/>
                  <a:pt x="1295507" y="1369935"/>
                  <a:pt x="1305348" y="1356814"/>
                </a:cubicBezTo>
                <a:cubicBezTo>
                  <a:pt x="1330437" y="1323364"/>
                  <a:pt x="1388156" y="1212777"/>
                  <a:pt x="1374933" y="1252444"/>
                </a:cubicBezTo>
                <a:cubicBezTo>
                  <a:pt x="1369134" y="1269839"/>
                  <a:pt x="1367709" y="1289373"/>
                  <a:pt x="1357537" y="1304629"/>
                </a:cubicBezTo>
                <a:lnTo>
                  <a:pt x="1322744" y="1356814"/>
                </a:lnTo>
                <a:cubicBezTo>
                  <a:pt x="1280052" y="1484879"/>
                  <a:pt x="1322741" y="1471889"/>
                  <a:pt x="1200969" y="1443790"/>
                </a:cubicBezTo>
                <a:cubicBezTo>
                  <a:pt x="1154376" y="1433039"/>
                  <a:pt x="1104568" y="1430383"/>
                  <a:pt x="1061798" y="1409000"/>
                </a:cubicBezTo>
                <a:cubicBezTo>
                  <a:pt x="1038603" y="1397403"/>
                  <a:pt x="1016290" y="1383841"/>
                  <a:pt x="992212" y="1374210"/>
                </a:cubicBezTo>
                <a:cubicBezTo>
                  <a:pt x="958160" y="1360590"/>
                  <a:pt x="887833" y="1339419"/>
                  <a:pt x="887833" y="1339419"/>
                </a:cubicBezTo>
                <a:cubicBezTo>
                  <a:pt x="819141" y="1362315"/>
                  <a:pt x="835644" y="1338477"/>
                  <a:pt x="835644" y="140900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8358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Enqueue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2" name="Freeform 11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60942" y="5549022"/>
            <a:ext cx="6577804" cy="956728"/>
          </a:xfrm>
          <a:custGeom>
            <a:avLst/>
            <a:gdLst>
              <a:gd name="connsiteX0" fmla="*/ 6489228 w 6577804"/>
              <a:gd name="connsiteY0" fmla="*/ 678407 h 956728"/>
              <a:gd name="connsiteX1" fmla="*/ 6506624 w 6577804"/>
              <a:gd name="connsiteY1" fmla="*/ 765383 h 956728"/>
              <a:gd name="connsiteX2" fmla="*/ 6576210 w 6577804"/>
              <a:gd name="connsiteY2" fmla="*/ 747988 h 956728"/>
              <a:gd name="connsiteX3" fmla="*/ 6541417 w 6577804"/>
              <a:gd name="connsiteY3" fmla="*/ 713197 h 956728"/>
              <a:gd name="connsiteX4" fmla="*/ 6489228 w 6577804"/>
              <a:gd name="connsiteY4" fmla="*/ 747988 h 956728"/>
              <a:gd name="connsiteX5" fmla="*/ 6454435 w 6577804"/>
              <a:gd name="connsiteY5" fmla="*/ 782778 h 956728"/>
              <a:gd name="connsiteX6" fmla="*/ 6297867 w 6577804"/>
              <a:gd name="connsiteY6" fmla="*/ 800173 h 956728"/>
              <a:gd name="connsiteX7" fmla="*/ 6158696 w 6577804"/>
              <a:gd name="connsiteY7" fmla="*/ 834963 h 956728"/>
              <a:gd name="connsiteX8" fmla="*/ 6071713 w 6577804"/>
              <a:gd name="connsiteY8" fmla="*/ 852358 h 956728"/>
              <a:gd name="connsiteX9" fmla="*/ 5706388 w 6577804"/>
              <a:gd name="connsiteY9" fmla="*/ 887148 h 956728"/>
              <a:gd name="connsiteX10" fmla="*/ 5323667 w 6577804"/>
              <a:gd name="connsiteY10" fmla="*/ 887148 h 956728"/>
              <a:gd name="connsiteX11" fmla="*/ 4993135 w 6577804"/>
              <a:gd name="connsiteY11" fmla="*/ 904543 h 956728"/>
              <a:gd name="connsiteX12" fmla="*/ 4662602 w 6577804"/>
              <a:gd name="connsiteY12" fmla="*/ 939333 h 956728"/>
              <a:gd name="connsiteX13" fmla="*/ 4436449 w 6577804"/>
              <a:gd name="connsiteY13" fmla="*/ 956728 h 956728"/>
              <a:gd name="connsiteX14" fmla="*/ 2957752 w 6577804"/>
              <a:gd name="connsiteY14" fmla="*/ 921938 h 956728"/>
              <a:gd name="connsiteX15" fmla="*/ 2366273 w 6577804"/>
              <a:gd name="connsiteY15" fmla="*/ 887148 h 956728"/>
              <a:gd name="connsiteX16" fmla="*/ 2157516 w 6577804"/>
              <a:gd name="connsiteY16" fmla="*/ 869753 h 956728"/>
              <a:gd name="connsiteX17" fmla="*/ 1913966 w 6577804"/>
              <a:gd name="connsiteY17" fmla="*/ 852358 h 956728"/>
              <a:gd name="connsiteX18" fmla="*/ 1774795 w 6577804"/>
              <a:gd name="connsiteY18" fmla="*/ 834963 h 956728"/>
              <a:gd name="connsiteX19" fmla="*/ 1531244 w 6577804"/>
              <a:gd name="connsiteY19" fmla="*/ 817568 h 956728"/>
              <a:gd name="connsiteX20" fmla="*/ 1218109 w 6577804"/>
              <a:gd name="connsiteY20" fmla="*/ 782778 h 956728"/>
              <a:gd name="connsiteX21" fmla="*/ 1113730 w 6577804"/>
              <a:gd name="connsiteY21" fmla="*/ 765383 h 956728"/>
              <a:gd name="connsiteX22" fmla="*/ 678819 w 6577804"/>
              <a:gd name="connsiteY22" fmla="*/ 730592 h 956728"/>
              <a:gd name="connsiteX23" fmla="*/ 452666 w 6577804"/>
              <a:gd name="connsiteY23" fmla="*/ 713197 h 956728"/>
              <a:gd name="connsiteX24" fmla="*/ 313494 w 6577804"/>
              <a:gd name="connsiteY24" fmla="*/ 695802 h 956728"/>
              <a:gd name="connsiteX25" fmla="*/ 226512 w 6577804"/>
              <a:gd name="connsiteY25" fmla="*/ 678407 h 956728"/>
              <a:gd name="connsiteX26" fmla="*/ 122133 w 6577804"/>
              <a:gd name="connsiteY26" fmla="*/ 661012 h 956728"/>
              <a:gd name="connsiteX27" fmla="*/ 87341 w 6577804"/>
              <a:gd name="connsiteY27" fmla="*/ 608827 h 956728"/>
              <a:gd name="connsiteX28" fmla="*/ 69944 w 6577804"/>
              <a:gd name="connsiteY28" fmla="*/ 452272 h 956728"/>
              <a:gd name="connsiteX29" fmla="*/ 104737 w 6577804"/>
              <a:gd name="connsiteY29" fmla="*/ 156556 h 956728"/>
              <a:gd name="connsiteX30" fmla="*/ 87341 w 6577804"/>
              <a:gd name="connsiteY30" fmla="*/ 34790 h 956728"/>
              <a:gd name="connsiteX31" fmla="*/ 52548 w 6577804"/>
              <a:gd name="connsiteY31" fmla="*/ 86975 h 956728"/>
              <a:gd name="connsiteX32" fmla="*/ 35151 w 6577804"/>
              <a:gd name="connsiteY32" fmla="*/ 156556 h 956728"/>
              <a:gd name="connsiteX33" fmla="*/ 358 w 6577804"/>
              <a:gd name="connsiteY33" fmla="*/ 104371 h 956728"/>
              <a:gd name="connsiteX34" fmla="*/ 52548 w 6577804"/>
              <a:gd name="connsiteY34" fmla="*/ 0 h 956728"/>
              <a:gd name="connsiteX35" fmla="*/ 243908 w 6577804"/>
              <a:gd name="connsiteY35" fmla="*/ 34790 h 956728"/>
              <a:gd name="connsiteX36" fmla="*/ 296098 w 6577804"/>
              <a:gd name="connsiteY36" fmla="*/ 52185 h 956728"/>
              <a:gd name="connsiteX37" fmla="*/ 365683 w 6577804"/>
              <a:gd name="connsiteY37" fmla="*/ 104371 h 95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577804" h="956728">
                <a:moveTo>
                  <a:pt x="6489228" y="678407"/>
                </a:moveTo>
                <a:cubicBezTo>
                  <a:pt x="6495027" y="707399"/>
                  <a:pt x="6483536" y="746914"/>
                  <a:pt x="6506624" y="765383"/>
                </a:cubicBezTo>
                <a:cubicBezTo>
                  <a:pt x="6525294" y="780318"/>
                  <a:pt x="6562947" y="767881"/>
                  <a:pt x="6576210" y="747988"/>
                </a:cubicBezTo>
                <a:cubicBezTo>
                  <a:pt x="6585308" y="734342"/>
                  <a:pt x="6553015" y="724794"/>
                  <a:pt x="6541417" y="713197"/>
                </a:cubicBezTo>
                <a:cubicBezTo>
                  <a:pt x="6524021" y="724794"/>
                  <a:pt x="6496993" y="728576"/>
                  <a:pt x="6489228" y="747988"/>
                </a:cubicBezTo>
                <a:cubicBezTo>
                  <a:pt x="6467397" y="802562"/>
                  <a:pt x="6569048" y="820979"/>
                  <a:pt x="6454435" y="782778"/>
                </a:cubicBezTo>
                <a:cubicBezTo>
                  <a:pt x="6402246" y="788576"/>
                  <a:pt x="6349579" y="791048"/>
                  <a:pt x="6297867" y="800173"/>
                </a:cubicBezTo>
                <a:cubicBezTo>
                  <a:pt x="6250777" y="808482"/>
                  <a:pt x="6205585" y="825586"/>
                  <a:pt x="6158696" y="834963"/>
                </a:cubicBezTo>
                <a:cubicBezTo>
                  <a:pt x="6129702" y="840761"/>
                  <a:pt x="6100879" y="847497"/>
                  <a:pt x="6071713" y="852358"/>
                </a:cubicBezTo>
                <a:cubicBezTo>
                  <a:pt x="5919951" y="877649"/>
                  <a:pt x="5890428" y="874003"/>
                  <a:pt x="5706388" y="887148"/>
                </a:cubicBezTo>
                <a:cubicBezTo>
                  <a:pt x="5518257" y="934177"/>
                  <a:pt x="5735565" y="887148"/>
                  <a:pt x="5323667" y="887148"/>
                </a:cubicBezTo>
                <a:cubicBezTo>
                  <a:pt x="5213337" y="887148"/>
                  <a:pt x="5103312" y="898745"/>
                  <a:pt x="4993135" y="904543"/>
                </a:cubicBezTo>
                <a:lnTo>
                  <a:pt x="4662602" y="939333"/>
                </a:lnTo>
                <a:cubicBezTo>
                  <a:pt x="4587279" y="945882"/>
                  <a:pt x="4511833" y="950930"/>
                  <a:pt x="4436449" y="956728"/>
                </a:cubicBezTo>
                <a:cubicBezTo>
                  <a:pt x="3943550" y="945131"/>
                  <a:pt x="3449937" y="950888"/>
                  <a:pt x="2957752" y="921938"/>
                </a:cubicBezTo>
                <a:cubicBezTo>
                  <a:pt x="2760592" y="910341"/>
                  <a:pt x="2563091" y="903548"/>
                  <a:pt x="2366273" y="887148"/>
                </a:cubicBezTo>
                <a:lnTo>
                  <a:pt x="2157516" y="869753"/>
                </a:lnTo>
                <a:lnTo>
                  <a:pt x="1913966" y="852358"/>
                </a:lnTo>
                <a:cubicBezTo>
                  <a:pt x="1867407" y="848126"/>
                  <a:pt x="1821354" y="839195"/>
                  <a:pt x="1774795" y="834963"/>
                </a:cubicBezTo>
                <a:cubicBezTo>
                  <a:pt x="1693739" y="827595"/>
                  <a:pt x="1612353" y="824327"/>
                  <a:pt x="1531244" y="817568"/>
                </a:cubicBezTo>
                <a:cubicBezTo>
                  <a:pt x="1446165" y="810479"/>
                  <a:pt x="1306483" y="795402"/>
                  <a:pt x="1218109" y="782778"/>
                </a:cubicBezTo>
                <a:cubicBezTo>
                  <a:pt x="1183191" y="777790"/>
                  <a:pt x="1148839" y="768780"/>
                  <a:pt x="1113730" y="765383"/>
                </a:cubicBezTo>
                <a:cubicBezTo>
                  <a:pt x="968973" y="751375"/>
                  <a:pt x="823801" y="742037"/>
                  <a:pt x="678819" y="730592"/>
                </a:cubicBezTo>
                <a:cubicBezTo>
                  <a:pt x="603446" y="724642"/>
                  <a:pt x="527689" y="722574"/>
                  <a:pt x="452666" y="713197"/>
                </a:cubicBezTo>
                <a:cubicBezTo>
                  <a:pt x="406275" y="707399"/>
                  <a:pt x="359702" y="702910"/>
                  <a:pt x="313494" y="695802"/>
                </a:cubicBezTo>
                <a:cubicBezTo>
                  <a:pt x="284270" y="691306"/>
                  <a:pt x="255603" y="683696"/>
                  <a:pt x="226512" y="678407"/>
                </a:cubicBezTo>
                <a:cubicBezTo>
                  <a:pt x="191808" y="672098"/>
                  <a:pt x="156926" y="666810"/>
                  <a:pt x="122133" y="661012"/>
                </a:cubicBezTo>
                <a:cubicBezTo>
                  <a:pt x="110536" y="643617"/>
                  <a:pt x="92412" y="629109"/>
                  <a:pt x="87341" y="608827"/>
                </a:cubicBezTo>
                <a:cubicBezTo>
                  <a:pt x="74605" y="557889"/>
                  <a:pt x="69944" y="504778"/>
                  <a:pt x="69944" y="452272"/>
                </a:cubicBezTo>
                <a:cubicBezTo>
                  <a:pt x="69944" y="313324"/>
                  <a:pt x="82054" y="269966"/>
                  <a:pt x="104737" y="156556"/>
                </a:cubicBezTo>
                <a:cubicBezTo>
                  <a:pt x="98938" y="115967"/>
                  <a:pt x="111942" y="67590"/>
                  <a:pt x="87341" y="34790"/>
                </a:cubicBezTo>
                <a:cubicBezTo>
                  <a:pt x="74796" y="18065"/>
                  <a:pt x="60784" y="67759"/>
                  <a:pt x="52548" y="86975"/>
                </a:cubicBezTo>
                <a:cubicBezTo>
                  <a:pt x="43130" y="108949"/>
                  <a:pt x="40950" y="133362"/>
                  <a:pt x="35151" y="156556"/>
                </a:cubicBezTo>
                <a:cubicBezTo>
                  <a:pt x="23553" y="139161"/>
                  <a:pt x="3795" y="124993"/>
                  <a:pt x="358" y="104371"/>
                </a:cubicBezTo>
                <a:cubicBezTo>
                  <a:pt x="-4444" y="75563"/>
                  <a:pt x="40432" y="18172"/>
                  <a:pt x="52548" y="0"/>
                </a:cubicBezTo>
                <a:cubicBezTo>
                  <a:pt x="99078" y="7754"/>
                  <a:pt x="195280" y="22634"/>
                  <a:pt x="243908" y="34790"/>
                </a:cubicBezTo>
                <a:cubicBezTo>
                  <a:pt x="261698" y="39237"/>
                  <a:pt x="278701" y="46387"/>
                  <a:pt x="296098" y="52185"/>
                </a:cubicBezTo>
                <a:cubicBezTo>
                  <a:pt x="337324" y="114020"/>
                  <a:pt x="309984" y="104371"/>
                  <a:pt x="365683" y="104371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</a:p>
        </p:txBody>
      </p:sp>
      <p:sp>
        <p:nvSpPr>
          <p:cNvPr id="25" name="Freeform 24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Freeform 27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858100" y="1948246"/>
            <a:ext cx="3048284" cy="1565555"/>
          </a:xfrm>
          <a:custGeom>
            <a:avLst/>
            <a:gdLst>
              <a:gd name="connsiteX0" fmla="*/ 108287 w 3048284"/>
              <a:gd name="connsiteY0" fmla="*/ 139160 h 1565555"/>
              <a:gd name="connsiteX1" fmla="*/ 21305 w 3048284"/>
              <a:gd name="connsiteY1" fmla="*/ 121765 h 1565555"/>
              <a:gd name="connsiteX2" fmla="*/ 90890 w 3048284"/>
              <a:gd name="connsiteY2" fmla="*/ 208741 h 1565555"/>
              <a:gd name="connsiteX3" fmla="*/ 143080 w 3048284"/>
              <a:gd name="connsiteY3" fmla="*/ 104370 h 1565555"/>
              <a:gd name="connsiteX4" fmla="*/ 90890 w 3048284"/>
              <a:gd name="connsiteY4" fmla="*/ 121765 h 1565555"/>
              <a:gd name="connsiteX5" fmla="*/ 247458 w 3048284"/>
              <a:gd name="connsiteY5" fmla="*/ 156556 h 1565555"/>
              <a:gd name="connsiteX6" fmla="*/ 369233 w 3048284"/>
              <a:gd name="connsiteY6" fmla="*/ 121765 h 1565555"/>
              <a:gd name="connsiteX7" fmla="*/ 473612 w 3048284"/>
              <a:gd name="connsiteY7" fmla="*/ 104370 h 1565555"/>
              <a:gd name="connsiteX8" fmla="*/ 612783 w 3048284"/>
              <a:gd name="connsiteY8" fmla="*/ 69580 h 1565555"/>
              <a:gd name="connsiteX9" fmla="*/ 751955 w 3048284"/>
              <a:gd name="connsiteY9" fmla="*/ 34790 h 1565555"/>
              <a:gd name="connsiteX10" fmla="*/ 1012901 w 3048284"/>
              <a:gd name="connsiteY10" fmla="*/ 0 h 1565555"/>
              <a:gd name="connsiteX11" fmla="*/ 1726155 w 3048284"/>
              <a:gd name="connsiteY11" fmla="*/ 17395 h 1565555"/>
              <a:gd name="connsiteX12" fmla="*/ 1952309 w 3048284"/>
              <a:gd name="connsiteY12" fmla="*/ 34790 h 1565555"/>
              <a:gd name="connsiteX13" fmla="*/ 2195859 w 3048284"/>
              <a:gd name="connsiteY13" fmla="*/ 86975 h 1565555"/>
              <a:gd name="connsiteX14" fmla="*/ 2387219 w 3048284"/>
              <a:gd name="connsiteY14" fmla="*/ 173951 h 1565555"/>
              <a:gd name="connsiteX15" fmla="*/ 2439409 w 3048284"/>
              <a:gd name="connsiteY15" fmla="*/ 191346 h 1565555"/>
              <a:gd name="connsiteX16" fmla="*/ 2491598 w 3048284"/>
              <a:gd name="connsiteY16" fmla="*/ 226136 h 1565555"/>
              <a:gd name="connsiteX17" fmla="*/ 2561184 w 3048284"/>
              <a:gd name="connsiteY17" fmla="*/ 347901 h 1565555"/>
              <a:gd name="connsiteX18" fmla="*/ 2630769 w 3048284"/>
              <a:gd name="connsiteY18" fmla="*/ 452271 h 1565555"/>
              <a:gd name="connsiteX19" fmla="*/ 2665562 w 3048284"/>
              <a:gd name="connsiteY19" fmla="*/ 504457 h 1565555"/>
              <a:gd name="connsiteX20" fmla="*/ 2700355 w 3048284"/>
              <a:gd name="connsiteY20" fmla="*/ 608827 h 1565555"/>
              <a:gd name="connsiteX21" fmla="*/ 2752544 w 3048284"/>
              <a:gd name="connsiteY21" fmla="*/ 730592 h 1565555"/>
              <a:gd name="connsiteX22" fmla="*/ 2787337 w 3048284"/>
              <a:gd name="connsiteY22" fmla="*/ 956728 h 1565555"/>
              <a:gd name="connsiteX23" fmla="*/ 2822130 w 3048284"/>
              <a:gd name="connsiteY23" fmla="*/ 1095888 h 1565555"/>
              <a:gd name="connsiteX24" fmla="*/ 2856923 w 3048284"/>
              <a:gd name="connsiteY24" fmla="*/ 1287234 h 1565555"/>
              <a:gd name="connsiteX25" fmla="*/ 2874320 w 3048284"/>
              <a:gd name="connsiteY25" fmla="*/ 1356814 h 1565555"/>
              <a:gd name="connsiteX26" fmla="*/ 2909112 w 3048284"/>
              <a:gd name="connsiteY26" fmla="*/ 1548160 h 1565555"/>
              <a:gd name="connsiteX27" fmla="*/ 2978698 w 3048284"/>
              <a:gd name="connsiteY27" fmla="*/ 1443790 h 1565555"/>
              <a:gd name="connsiteX28" fmla="*/ 2996095 w 3048284"/>
              <a:gd name="connsiteY28" fmla="*/ 1391604 h 1565555"/>
              <a:gd name="connsiteX29" fmla="*/ 3030887 w 3048284"/>
              <a:gd name="connsiteY29" fmla="*/ 1339419 h 1565555"/>
              <a:gd name="connsiteX30" fmla="*/ 3048284 w 3048284"/>
              <a:gd name="connsiteY30" fmla="*/ 1287234 h 1565555"/>
              <a:gd name="connsiteX31" fmla="*/ 2996095 w 3048284"/>
              <a:gd name="connsiteY31" fmla="*/ 1408999 h 1565555"/>
              <a:gd name="connsiteX32" fmla="*/ 2978698 w 3048284"/>
              <a:gd name="connsiteY32" fmla="*/ 1461185 h 1565555"/>
              <a:gd name="connsiteX33" fmla="*/ 2926509 w 3048284"/>
              <a:gd name="connsiteY33" fmla="*/ 1513370 h 1565555"/>
              <a:gd name="connsiteX34" fmla="*/ 2891716 w 3048284"/>
              <a:gd name="connsiteY34" fmla="*/ 1565555 h 1565555"/>
              <a:gd name="connsiteX35" fmla="*/ 2787337 w 3048284"/>
              <a:gd name="connsiteY35" fmla="*/ 1530765 h 1565555"/>
              <a:gd name="connsiteX36" fmla="*/ 2682959 w 3048284"/>
              <a:gd name="connsiteY36" fmla="*/ 1461185 h 1565555"/>
              <a:gd name="connsiteX37" fmla="*/ 2578580 w 3048284"/>
              <a:gd name="connsiteY37" fmla="*/ 1443790 h 15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8284" h="1565555">
                <a:moveTo>
                  <a:pt x="108287" y="139160"/>
                </a:moveTo>
                <a:cubicBezTo>
                  <a:pt x="79293" y="133362"/>
                  <a:pt x="44960" y="104025"/>
                  <a:pt x="21305" y="121765"/>
                </a:cubicBezTo>
                <a:cubicBezTo>
                  <a:pt x="-52629" y="177212"/>
                  <a:pt x="89482" y="208272"/>
                  <a:pt x="90890" y="208741"/>
                </a:cubicBezTo>
                <a:cubicBezTo>
                  <a:pt x="92057" y="206991"/>
                  <a:pt x="157485" y="118774"/>
                  <a:pt x="143080" y="104370"/>
                </a:cubicBezTo>
                <a:cubicBezTo>
                  <a:pt x="130113" y="91404"/>
                  <a:pt x="108287" y="115967"/>
                  <a:pt x="90890" y="121765"/>
                </a:cubicBezTo>
                <a:cubicBezTo>
                  <a:pt x="123072" y="218303"/>
                  <a:pt x="90092" y="176225"/>
                  <a:pt x="247458" y="156556"/>
                </a:cubicBezTo>
                <a:cubicBezTo>
                  <a:pt x="297203" y="139975"/>
                  <a:pt x="314618" y="132687"/>
                  <a:pt x="369233" y="121765"/>
                </a:cubicBezTo>
                <a:cubicBezTo>
                  <a:pt x="403821" y="114848"/>
                  <a:pt x="438819" y="110168"/>
                  <a:pt x="473612" y="104370"/>
                </a:cubicBezTo>
                <a:cubicBezTo>
                  <a:pt x="573380" y="71117"/>
                  <a:pt x="476332" y="101066"/>
                  <a:pt x="612783" y="69580"/>
                </a:cubicBezTo>
                <a:cubicBezTo>
                  <a:pt x="659377" y="58828"/>
                  <a:pt x="704374" y="39548"/>
                  <a:pt x="751955" y="34790"/>
                </a:cubicBezTo>
                <a:cubicBezTo>
                  <a:pt x="955340" y="14453"/>
                  <a:pt x="868773" y="28823"/>
                  <a:pt x="1012901" y="0"/>
                </a:cubicBezTo>
                <a:lnTo>
                  <a:pt x="1726155" y="17395"/>
                </a:lnTo>
                <a:cubicBezTo>
                  <a:pt x="1801711" y="20193"/>
                  <a:pt x="1877337" y="25012"/>
                  <a:pt x="1952309" y="34790"/>
                </a:cubicBezTo>
                <a:cubicBezTo>
                  <a:pt x="1989053" y="39582"/>
                  <a:pt x="2133860" y="69262"/>
                  <a:pt x="2195859" y="86975"/>
                </a:cubicBezTo>
                <a:cubicBezTo>
                  <a:pt x="2388391" y="141980"/>
                  <a:pt x="1973868" y="36180"/>
                  <a:pt x="2387219" y="173951"/>
                </a:cubicBezTo>
                <a:lnTo>
                  <a:pt x="2439409" y="191346"/>
                </a:lnTo>
                <a:cubicBezTo>
                  <a:pt x="2456805" y="202943"/>
                  <a:pt x="2476814" y="211353"/>
                  <a:pt x="2491598" y="226136"/>
                </a:cubicBezTo>
                <a:cubicBezTo>
                  <a:pt x="2521687" y="256223"/>
                  <a:pt x="2540717" y="313792"/>
                  <a:pt x="2561184" y="347901"/>
                </a:cubicBezTo>
                <a:cubicBezTo>
                  <a:pt x="2582698" y="383755"/>
                  <a:pt x="2607574" y="417481"/>
                  <a:pt x="2630769" y="452271"/>
                </a:cubicBezTo>
                <a:cubicBezTo>
                  <a:pt x="2642367" y="469666"/>
                  <a:pt x="2658950" y="484623"/>
                  <a:pt x="2665562" y="504457"/>
                </a:cubicBezTo>
                <a:cubicBezTo>
                  <a:pt x="2677160" y="539247"/>
                  <a:pt x="2683954" y="576027"/>
                  <a:pt x="2700355" y="608827"/>
                </a:cubicBezTo>
                <a:cubicBezTo>
                  <a:pt x="2743349" y="694807"/>
                  <a:pt x="2726947" y="653806"/>
                  <a:pt x="2752544" y="730592"/>
                </a:cubicBezTo>
                <a:cubicBezTo>
                  <a:pt x="2765970" y="837990"/>
                  <a:pt x="2765603" y="862556"/>
                  <a:pt x="2787337" y="956728"/>
                </a:cubicBezTo>
                <a:cubicBezTo>
                  <a:pt x="2798089" y="1003318"/>
                  <a:pt x="2814269" y="1048724"/>
                  <a:pt x="2822130" y="1095888"/>
                </a:cubicBezTo>
                <a:cubicBezTo>
                  <a:pt x="2834716" y="1171399"/>
                  <a:pt x="2840717" y="1214313"/>
                  <a:pt x="2856923" y="1287234"/>
                </a:cubicBezTo>
                <a:cubicBezTo>
                  <a:pt x="2862110" y="1310572"/>
                  <a:pt x="2869133" y="1333476"/>
                  <a:pt x="2874320" y="1356814"/>
                </a:cubicBezTo>
                <a:cubicBezTo>
                  <a:pt x="2890527" y="1429739"/>
                  <a:pt x="2896525" y="1472645"/>
                  <a:pt x="2909112" y="1548160"/>
                </a:cubicBezTo>
                <a:cubicBezTo>
                  <a:pt x="2932307" y="1513370"/>
                  <a:pt x="2965474" y="1483457"/>
                  <a:pt x="2978698" y="1443790"/>
                </a:cubicBezTo>
                <a:cubicBezTo>
                  <a:pt x="2984497" y="1426395"/>
                  <a:pt x="2987894" y="1408004"/>
                  <a:pt x="2996095" y="1391604"/>
                </a:cubicBezTo>
                <a:cubicBezTo>
                  <a:pt x="3005445" y="1372905"/>
                  <a:pt x="3021537" y="1358118"/>
                  <a:pt x="3030887" y="1339419"/>
                </a:cubicBezTo>
                <a:cubicBezTo>
                  <a:pt x="3039088" y="1323019"/>
                  <a:pt x="3048284" y="1268898"/>
                  <a:pt x="3048284" y="1287234"/>
                </a:cubicBezTo>
                <a:cubicBezTo>
                  <a:pt x="3048284" y="1359636"/>
                  <a:pt x="3024501" y="1352191"/>
                  <a:pt x="2996095" y="1408999"/>
                </a:cubicBezTo>
                <a:cubicBezTo>
                  <a:pt x="2987894" y="1425399"/>
                  <a:pt x="2988870" y="1445928"/>
                  <a:pt x="2978698" y="1461185"/>
                </a:cubicBezTo>
                <a:cubicBezTo>
                  <a:pt x="2965051" y="1481654"/>
                  <a:pt x="2942259" y="1494471"/>
                  <a:pt x="2926509" y="1513370"/>
                </a:cubicBezTo>
                <a:cubicBezTo>
                  <a:pt x="2913124" y="1529430"/>
                  <a:pt x="2903314" y="1548160"/>
                  <a:pt x="2891716" y="1565555"/>
                </a:cubicBezTo>
                <a:cubicBezTo>
                  <a:pt x="2856923" y="1553958"/>
                  <a:pt x="2817853" y="1551107"/>
                  <a:pt x="2787337" y="1530765"/>
                </a:cubicBezTo>
                <a:cubicBezTo>
                  <a:pt x="2752544" y="1507572"/>
                  <a:pt x="2722628" y="1474407"/>
                  <a:pt x="2682959" y="1461185"/>
                </a:cubicBezTo>
                <a:cubicBezTo>
                  <a:pt x="2573079" y="1424560"/>
                  <a:pt x="2578580" y="1389719"/>
                  <a:pt x="2578580" y="144379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295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Dequeue</a:t>
            </a:r>
            <a:endParaRPr kumimoji="1" lang="zh-CN" altLang="en-US" dirty="0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2" name="Freeform 11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2"/>
          <p:cNvSpPr>
            <a:spLocks/>
          </p:cNvSpPr>
          <p:nvPr/>
        </p:nvSpPr>
        <p:spPr bwMode="auto">
          <a:xfrm>
            <a:off x="6530328" y="3676418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 rot="16200000">
            <a:off x="6870847" y="395819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6712654" y="3746268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>
            <a:off x="5897310" y="38927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1460942" y="5549022"/>
            <a:ext cx="6577804" cy="956728"/>
          </a:xfrm>
          <a:custGeom>
            <a:avLst/>
            <a:gdLst>
              <a:gd name="connsiteX0" fmla="*/ 6489228 w 6577804"/>
              <a:gd name="connsiteY0" fmla="*/ 678407 h 956728"/>
              <a:gd name="connsiteX1" fmla="*/ 6506624 w 6577804"/>
              <a:gd name="connsiteY1" fmla="*/ 765383 h 956728"/>
              <a:gd name="connsiteX2" fmla="*/ 6576210 w 6577804"/>
              <a:gd name="connsiteY2" fmla="*/ 747988 h 956728"/>
              <a:gd name="connsiteX3" fmla="*/ 6541417 w 6577804"/>
              <a:gd name="connsiteY3" fmla="*/ 713197 h 956728"/>
              <a:gd name="connsiteX4" fmla="*/ 6489228 w 6577804"/>
              <a:gd name="connsiteY4" fmla="*/ 747988 h 956728"/>
              <a:gd name="connsiteX5" fmla="*/ 6454435 w 6577804"/>
              <a:gd name="connsiteY5" fmla="*/ 782778 h 956728"/>
              <a:gd name="connsiteX6" fmla="*/ 6297867 w 6577804"/>
              <a:gd name="connsiteY6" fmla="*/ 800173 h 956728"/>
              <a:gd name="connsiteX7" fmla="*/ 6158696 w 6577804"/>
              <a:gd name="connsiteY7" fmla="*/ 834963 h 956728"/>
              <a:gd name="connsiteX8" fmla="*/ 6071713 w 6577804"/>
              <a:gd name="connsiteY8" fmla="*/ 852358 h 956728"/>
              <a:gd name="connsiteX9" fmla="*/ 5706388 w 6577804"/>
              <a:gd name="connsiteY9" fmla="*/ 887148 h 956728"/>
              <a:gd name="connsiteX10" fmla="*/ 5323667 w 6577804"/>
              <a:gd name="connsiteY10" fmla="*/ 887148 h 956728"/>
              <a:gd name="connsiteX11" fmla="*/ 4993135 w 6577804"/>
              <a:gd name="connsiteY11" fmla="*/ 904543 h 956728"/>
              <a:gd name="connsiteX12" fmla="*/ 4662602 w 6577804"/>
              <a:gd name="connsiteY12" fmla="*/ 939333 h 956728"/>
              <a:gd name="connsiteX13" fmla="*/ 4436449 w 6577804"/>
              <a:gd name="connsiteY13" fmla="*/ 956728 h 956728"/>
              <a:gd name="connsiteX14" fmla="*/ 2957752 w 6577804"/>
              <a:gd name="connsiteY14" fmla="*/ 921938 h 956728"/>
              <a:gd name="connsiteX15" fmla="*/ 2366273 w 6577804"/>
              <a:gd name="connsiteY15" fmla="*/ 887148 h 956728"/>
              <a:gd name="connsiteX16" fmla="*/ 2157516 w 6577804"/>
              <a:gd name="connsiteY16" fmla="*/ 869753 h 956728"/>
              <a:gd name="connsiteX17" fmla="*/ 1913966 w 6577804"/>
              <a:gd name="connsiteY17" fmla="*/ 852358 h 956728"/>
              <a:gd name="connsiteX18" fmla="*/ 1774795 w 6577804"/>
              <a:gd name="connsiteY18" fmla="*/ 834963 h 956728"/>
              <a:gd name="connsiteX19" fmla="*/ 1531244 w 6577804"/>
              <a:gd name="connsiteY19" fmla="*/ 817568 h 956728"/>
              <a:gd name="connsiteX20" fmla="*/ 1218109 w 6577804"/>
              <a:gd name="connsiteY20" fmla="*/ 782778 h 956728"/>
              <a:gd name="connsiteX21" fmla="*/ 1113730 w 6577804"/>
              <a:gd name="connsiteY21" fmla="*/ 765383 h 956728"/>
              <a:gd name="connsiteX22" fmla="*/ 678819 w 6577804"/>
              <a:gd name="connsiteY22" fmla="*/ 730592 h 956728"/>
              <a:gd name="connsiteX23" fmla="*/ 452666 w 6577804"/>
              <a:gd name="connsiteY23" fmla="*/ 713197 h 956728"/>
              <a:gd name="connsiteX24" fmla="*/ 313494 w 6577804"/>
              <a:gd name="connsiteY24" fmla="*/ 695802 h 956728"/>
              <a:gd name="connsiteX25" fmla="*/ 226512 w 6577804"/>
              <a:gd name="connsiteY25" fmla="*/ 678407 h 956728"/>
              <a:gd name="connsiteX26" fmla="*/ 122133 w 6577804"/>
              <a:gd name="connsiteY26" fmla="*/ 661012 h 956728"/>
              <a:gd name="connsiteX27" fmla="*/ 87341 w 6577804"/>
              <a:gd name="connsiteY27" fmla="*/ 608827 h 956728"/>
              <a:gd name="connsiteX28" fmla="*/ 69944 w 6577804"/>
              <a:gd name="connsiteY28" fmla="*/ 452272 h 956728"/>
              <a:gd name="connsiteX29" fmla="*/ 104737 w 6577804"/>
              <a:gd name="connsiteY29" fmla="*/ 156556 h 956728"/>
              <a:gd name="connsiteX30" fmla="*/ 87341 w 6577804"/>
              <a:gd name="connsiteY30" fmla="*/ 34790 h 956728"/>
              <a:gd name="connsiteX31" fmla="*/ 52548 w 6577804"/>
              <a:gd name="connsiteY31" fmla="*/ 86975 h 956728"/>
              <a:gd name="connsiteX32" fmla="*/ 35151 w 6577804"/>
              <a:gd name="connsiteY32" fmla="*/ 156556 h 956728"/>
              <a:gd name="connsiteX33" fmla="*/ 358 w 6577804"/>
              <a:gd name="connsiteY33" fmla="*/ 104371 h 956728"/>
              <a:gd name="connsiteX34" fmla="*/ 52548 w 6577804"/>
              <a:gd name="connsiteY34" fmla="*/ 0 h 956728"/>
              <a:gd name="connsiteX35" fmla="*/ 243908 w 6577804"/>
              <a:gd name="connsiteY35" fmla="*/ 34790 h 956728"/>
              <a:gd name="connsiteX36" fmla="*/ 296098 w 6577804"/>
              <a:gd name="connsiteY36" fmla="*/ 52185 h 956728"/>
              <a:gd name="connsiteX37" fmla="*/ 365683 w 6577804"/>
              <a:gd name="connsiteY37" fmla="*/ 104371 h 95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577804" h="956728">
                <a:moveTo>
                  <a:pt x="6489228" y="678407"/>
                </a:moveTo>
                <a:cubicBezTo>
                  <a:pt x="6495027" y="707399"/>
                  <a:pt x="6483536" y="746914"/>
                  <a:pt x="6506624" y="765383"/>
                </a:cubicBezTo>
                <a:cubicBezTo>
                  <a:pt x="6525294" y="780318"/>
                  <a:pt x="6562947" y="767881"/>
                  <a:pt x="6576210" y="747988"/>
                </a:cubicBezTo>
                <a:cubicBezTo>
                  <a:pt x="6585308" y="734342"/>
                  <a:pt x="6553015" y="724794"/>
                  <a:pt x="6541417" y="713197"/>
                </a:cubicBezTo>
                <a:cubicBezTo>
                  <a:pt x="6524021" y="724794"/>
                  <a:pt x="6496993" y="728576"/>
                  <a:pt x="6489228" y="747988"/>
                </a:cubicBezTo>
                <a:cubicBezTo>
                  <a:pt x="6467397" y="802562"/>
                  <a:pt x="6569048" y="820979"/>
                  <a:pt x="6454435" y="782778"/>
                </a:cubicBezTo>
                <a:cubicBezTo>
                  <a:pt x="6402246" y="788576"/>
                  <a:pt x="6349579" y="791048"/>
                  <a:pt x="6297867" y="800173"/>
                </a:cubicBezTo>
                <a:cubicBezTo>
                  <a:pt x="6250777" y="808482"/>
                  <a:pt x="6205585" y="825586"/>
                  <a:pt x="6158696" y="834963"/>
                </a:cubicBezTo>
                <a:cubicBezTo>
                  <a:pt x="6129702" y="840761"/>
                  <a:pt x="6100879" y="847497"/>
                  <a:pt x="6071713" y="852358"/>
                </a:cubicBezTo>
                <a:cubicBezTo>
                  <a:pt x="5919951" y="877649"/>
                  <a:pt x="5890428" y="874003"/>
                  <a:pt x="5706388" y="887148"/>
                </a:cubicBezTo>
                <a:cubicBezTo>
                  <a:pt x="5518257" y="934177"/>
                  <a:pt x="5735565" y="887148"/>
                  <a:pt x="5323667" y="887148"/>
                </a:cubicBezTo>
                <a:cubicBezTo>
                  <a:pt x="5213337" y="887148"/>
                  <a:pt x="5103312" y="898745"/>
                  <a:pt x="4993135" y="904543"/>
                </a:cubicBezTo>
                <a:lnTo>
                  <a:pt x="4662602" y="939333"/>
                </a:lnTo>
                <a:cubicBezTo>
                  <a:pt x="4587279" y="945882"/>
                  <a:pt x="4511833" y="950930"/>
                  <a:pt x="4436449" y="956728"/>
                </a:cubicBezTo>
                <a:cubicBezTo>
                  <a:pt x="3943550" y="945131"/>
                  <a:pt x="3449937" y="950888"/>
                  <a:pt x="2957752" y="921938"/>
                </a:cubicBezTo>
                <a:cubicBezTo>
                  <a:pt x="2760592" y="910341"/>
                  <a:pt x="2563091" y="903548"/>
                  <a:pt x="2366273" y="887148"/>
                </a:cubicBezTo>
                <a:lnTo>
                  <a:pt x="2157516" y="869753"/>
                </a:lnTo>
                <a:lnTo>
                  <a:pt x="1913966" y="852358"/>
                </a:lnTo>
                <a:cubicBezTo>
                  <a:pt x="1867407" y="848126"/>
                  <a:pt x="1821354" y="839195"/>
                  <a:pt x="1774795" y="834963"/>
                </a:cubicBezTo>
                <a:cubicBezTo>
                  <a:pt x="1693739" y="827595"/>
                  <a:pt x="1612353" y="824327"/>
                  <a:pt x="1531244" y="817568"/>
                </a:cubicBezTo>
                <a:cubicBezTo>
                  <a:pt x="1446165" y="810479"/>
                  <a:pt x="1306483" y="795402"/>
                  <a:pt x="1218109" y="782778"/>
                </a:cubicBezTo>
                <a:cubicBezTo>
                  <a:pt x="1183191" y="777790"/>
                  <a:pt x="1148839" y="768780"/>
                  <a:pt x="1113730" y="765383"/>
                </a:cubicBezTo>
                <a:cubicBezTo>
                  <a:pt x="968973" y="751375"/>
                  <a:pt x="823801" y="742037"/>
                  <a:pt x="678819" y="730592"/>
                </a:cubicBezTo>
                <a:cubicBezTo>
                  <a:pt x="603446" y="724642"/>
                  <a:pt x="527689" y="722574"/>
                  <a:pt x="452666" y="713197"/>
                </a:cubicBezTo>
                <a:cubicBezTo>
                  <a:pt x="406275" y="707399"/>
                  <a:pt x="359702" y="702910"/>
                  <a:pt x="313494" y="695802"/>
                </a:cubicBezTo>
                <a:cubicBezTo>
                  <a:pt x="284270" y="691306"/>
                  <a:pt x="255603" y="683696"/>
                  <a:pt x="226512" y="678407"/>
                </a:cubicBezTo>
                <a:cubicBezTo>
                  <a:pt x="191808" y="672098"/>
                  <a:pt x="156926" y="666810"/>
                  <a:pt x="122133" y="661012"/>
                </a:cubicBezTo>
                <a:cubicBezTo>
                  <a:pt x="110536" y="643617"/>
                  <a:pt x="92412" y="629109"/>
                  <a:pt x="87341" y="608827"/>
                </a:cubicBezTo>
                <a:cubicBezTo>
                  <a:pt x="74605" y="557889"/>
                  <a:pt x="69944" y="504778"/>
                  <a:pt x="69944" y="452272"/>
                </a:cubicBezTo>
                <a:cubicBezTo>
                  <a:pt x="69944" y="313324"/>
                  <a:pt x="82054" y="269966"/>
                  <a:pt x="104737" y="156556"/>
                </a:cubicBezTo>
                <a:cubicBezTo>
                  <a:pt x="98938" y="115967"/>
                  <a:pt x="111942" y="67590"/>
                  <a:pt x="87341" y="34790"/>
                </a:cubicBezTo>
                <a:cubicBezTo>
                  <a:pt x="74796" y="18065"/>
                  <a:pt x="60784" y="67759"/>
                  <a:pt x="52548" y="86975"/>
                </a:cubicBezTo>
                <a:cubicBezTo>
                  <a:pt x="43130" y="108949"/>
                  <a:pt x="40950" y="133362"/>
                  <a:pt x="35151" y="156556"/>
                </a:cubicBezTo>
                <a:cubicBezTo>
                  <a:pt x="23553" y="139161"/>
                  <a:pt x="3795" y="124993"/>
                  <a:pt x="358" y="104371"/>
                </a:cubicBezTo>
                <a:cubicBezTo>
                  <a:pt x="-4444" y="75563"/>
                  <a:pt x="40432" y="18172"/>
                  <a:pt x="52548" y="0"/>
                </a:cubicBezTo>
                <a:cubicBezTo>
                  <a:pt x="99078" y="7754"/>
                  <a:pt x="195280" y="22634"/>
                  <a:pt x="243908" y="34790"/>
                </a:cubicBezTo>
                <a:cubicBezTo>
                  <a:pt x="261698" y="39237"/>
                  <a:pt x="278701" y="46387"/>
                  <a:pt x="296098" y="52185"/>
                </a:cubicBezTo>
                <a:cubicBezTo>
                  <a:pt x="337324" y="114020"/>
                  <a:pt x="309984" y="104371"/>
                  <a:pt x="365683" y="104371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</a:p>
        </p:txBody>
      </p:sp>
      <p:sp>
        <p:nvSpPr>
          <p:cNvPr id="25" name="Freeform 24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Freeform 27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858100" y="1948246"/>
            <a:ext cx="3048284" cy="1565555"/>
          </a:xfrm>
          <a:custGeom>
            <a:avLst/>
            <a:gdLst>
              <a:gd name="connsiteX0" fmla="*/ 108287 w 3048284"/>
              <a:gd name="connsiteY0" fmla="*/ 139160 h 1565555"/>
              <a:gd name="connsiteX1" fmla="*/ 21305 w 3048284"/>
              <a:gd name="connsiteY1" fmla="*/ 121765 h 1565555"/>
              <a:gd name="connsiteX2" fmla="*/ 90890 w 3048284"/>
              <a:gd name="connsiteY2" fmla="*/ 208741 h 1565555"/>
              <a:gd name="connsiteX3" fmla="*/ 143080 w 3048284"/>
              <a:gd name="connsiteY3" fmla="*/ 104370 h 1565555"/>
              <a:gd name="connsiteX4" fmla="*/ 90890 w 3048284"/>
              <a:gd name="connsiteY4" fmla="*/ 121765 h 1565555"/>
              <a:gd name="connsiteX5" fmla="*/ 247458 w 3048284"/>
              <a:gd name="connsiteY5" fmla="*/ 156556 h 1565555"/>
              <a:gd name="connsiteX6" fmla="*/ 369233 w 3048284"/>
              <a:gd name="connsiteY6" fmla="*/ 121765 h 1565555"/>
              <a:gd name="connsiteX7" fmla="*/ 473612 w 3048284"/>
              <a:gd name="connsiteY7" fmla="*/ 104370 h 1565555"/>
              <a:gd name="connsiteX8" fmla="*/ 612783 w 3048284"/>
              <a:gd name="connsiteY8" fmla="*/ 69580 h 1565555"/>
              <a:gd name="connsiteX9" fmla="*/ 751955 w 3048284"/>
              <a:gd name="connsiteY9" fmla="*/ 34790 h 1565555"/>
              <a:gd name="connsiteX10" fmla="*/ 1012901 w 3048284"/>
              <a:gd name="connsiteY10" fmla="*/ 0 h 1565555"/>
              <a:gd name="connsiteX11" fmla="*/ 1726155 w 3048284"/>
              <a:gd name="connsiteY11" fmla="*/ 17395 h 1565555"/>
              <a:gd name="connsiteX12" fmla="*/ 1952309 w 3048284"/>
              <a:gd name="connsiteY12" fmla="*/ 34790 h 1565555"/>
              <a:gd name="connsiteX13" fmla="*/ 2195859 w 3048284"/>
              <a:gd name="connsiteY13" fmla="*/ 86975 h 1565555"/>
              <a:gd name="connsiteX14" fmla="*/ 2387219 w 3048284"/>
              <a:gd name="connsiteY14" fmla="*/ 173951 h 1565555"/>
              <a:gd name="connsiteX15" fmla="*/ 2439409 w 3048284"/>
              <a:gd name="connsiteY15" fmla="*/ 191346 h 1565555"/>
              <a:gd name="connsiteX16" fmla="*/ 2491598 w 3048284"/>
              <a:gd name="connsiteY16" fmla="*/ 226136 h 1565555"/>
              <a:gd name="connsiteX17" fmla="*/ 2561184 w 3048284"/>
              <a:gd name="connsiteY17" fmla="*/ 347901 h 1565555"/>
              <a:gd name="connsiteX18" fmla="*/ 2630769 w 3048284"/>
              <a:gd name="connsiteY18" fmla="*/ 452271 h 1565555"/>
              <a:gd name="connsiteX19" fmla="*/ 2665562 w 3048284"/>
              <a:gd name="connsiteY19" fmla="*/ 504457 h 1565555"/>
              <a:gd name="connsiteX20" fmla="*/ 2700355 w 3048284"/>
              <a:gd name="connsiteY20" fmla="*/ 608827 h 1565555"/>
              <a:gd name="connsiteX21" fmla="*/ 2752544 w 3048284"/>
              <a:gd name="connsiteY21" fmla="*/ 730592 h 1565555"/>
              <a:gd name="connsiteX22" fmla="*/ 2787337 w 3048284"/>
              <a:gd name="connsiteY22" fmla="*/ 956728 h 1565555"/>
              <a:gd name="connsiteX23" fmla="*/ 2822130 w 3048284"/>
              <a:gd name="connsiteY23" fmla="*/ 1095888 h 1565555"/>
              <a:gd name="connsiteX24" fmla="*/ 2856923 w 3048284"/>
              <a:gd name="connsiteY24" fmla="*/ 1287234 h 1565555"/>
              <a:gd name="connsiteX25" fmla="*/ 2874320 w 3048284"/>
              <a:gd name="connsiteY25" fmla="*/ 1356814 h 1565555"/>
              <a:gd name="connsiteX26" fmla="*/ 2909112 w 3048284"/>
              <a:gd name="connsiteY26" fmla="*/ 1548160 h 1565555"/>
              <a:gd name="connsiteX27" fmla="*/ 2978698 w 3048284"/>
              <a:gd name="connsiteY27" fmla="*/ 1443790 h 1565555"/>
              <a:gd name="connsiteX28" fmla="*/ 2996095 w 3048284"/>
              <a:gd name="connsiteY28" fmla="*/ 1391604 h 1565555"/>
              <a:gd name="connsiteX29" fmla="*/ 3030887 w 3048284"/>
              <a:gd name="connsiteY29" fmla="*/ 1339419 h 1565555"/>
              <a:gd name="connsiteX30" fmla="*/ 3048284 w 3048284"/>
              <a:gd name="connsiteY30" fmla="*/ 1287234 h 1565555"/>
              <a:gd name="connsiteX31" fmla="*/ 2996095 w 3048284"/>
              <a:gd name="connsiteY31" fmla="*/ 1408999 h 1565555"/>
              <a:gd name="connsiteX32" fmla="*/ 2978698 w 3048284"/>
              <a:gd name="connsiteY32" fmla="*/ 1461185 h 1565555"/>
              <a:gd name="connsiteX33" fmla="*/ 2926509 w 3048284"/>
              <a:gd name="connsiteY33" fmla="*/ 1513370 h 1565555"/>
              <a:gd name="connsiteX34" fmla="*/ 2891716 w 3048284"/>
              <a:gd name="connsiteY34" fmla="*/ 1565555 h 1565555"/>
              <a:gd name="connsiteX35" fmla="*/ 2787337 w 3048284"/>
              <a:gd name="connsiteY35" fmla="*/ 1530765 h 1565555"/>
              <a:gd name="connsiteX36" fmla="*/ 2682959 w 3048284"/>
              <a:gd name="connsiteY36" fmla="*/ 1461185 h 1565555"/>
              <a:gd name="connsiteX37" fmla="*/ 2578580 w 3048284"/>
              <a:gd name="connsiteY37" fmla="*/ 1443790 h 15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8284" h="1565555">
                <a:moveTo>
                  <a:pt x="108287" y="139160"/>
                </a:moveTo>
                <a:cubicBezTo>
                  <a:pt x="79293" y="133362"/>
                  <a:pt x="44960" y="104025"/>
                  <a:pt x="21305" y="121765"/>
                </a:cubicBezTo>
                <a:cubicBezTo>
                  <a:pt x="-52629" y="177212"/>
                  <a:pt x="89482" y="208272"/>
                  <a:pt x="90890" y="208741"/>
                </a:cubicBezTo>
                <a:cubicBezTo>
                  <a:pt x="92057" y="206991"/>
                  <a:pt x="157485" y="118774"/>
                  <a:pt x="143080" y="104370"/>
                </a:cubicBezTo>
                <a:cubicBezTo>
                  <a:pt x="130113" y="91404"/>
                  <a:pt x="108287" y="115967"/>
                  <a:pt x="90890" y="121765"/>
                </a:cubicBezTo>
                <a:cubicBezTo>
                  <a:pt x="123072" y="218303"/>
                  <a:pt x="90092" y="176225"/>
                  <a:pt x="247458" y="156556"/>
                </a:cubicBezTo>
                <a:cubicBezTo>
                  <a:pt x="297203" y="139975"/>
                  <a:pt x="314618" y="132687"/>
                  <a:pt x="369233" y="121765"/>
                </a:cubicBezTo>
                <a:cubicBezTo>
                  <a:pt x="403821" y="114848"/>
                  <a:pt x="438819" y="110168"/>
                  <a:pt x="473612" y="104370"/>
                </a:cubicBezTo>
                <a:cubicBezTo>
                  <a:pt x="573380" y="71117"/>
                  <a:pt x="476332" y="101066"/>
                  <a:pt x="612783" y="69580"/>
                </a:cubicBezTo>
                <a:cubicBezTo>
                  <a:pt x="659377" y="58828"/>
                  <a:pt x="704374" y="39548"/>
                  <a:pt x="751955" y="34790"/>
                </a:cubicBezTo>
                <a:cubicBezTo>
                  <a:pt x="955340" y="14453"/>
                  <a:pt x="868773" y="28823"/>
                  <a:pt x="1012901" y="0"/>
                </a:cubicBezTo>
                <a:lnTo>
                  <a:pt x="1726155" y="17395"/>
                </a:lnTo>
                <a:cubicBezTo>
                  <a:pt x="1801711" y="20193"/>
                  <a:pt x="1877337" y="25012"/>
                  <a:pt x="1952309" y="34790"/>
                </a:cubicBezTo>
                <a:cubicBezTo>
                  <a:pt x="1989053" y="39582"/>
                  <a:pt x="2133860" y="69262"/>
                  <a:pt x="2195859" y="86975"/>
                </a:cubicBezTo>
                <a:cubicBezTo>
                  <a:pt x="2388391" y="141980"/>
                  <a:pt x="1973868" y="36180"/>
                  <a:pt x="2387219" y="173951"/>
                </a:cubicBezTo>
                <a:lnTo>
                  <a:pt x="2439409" y="191346"/>
                </a:lnTo>
                <a:cubicBezTo>
                  <a:pt x="2456805" y="202943"/>
                  <a:pt x="2476814" y="211353"/>
                  <a:pt x="2491598" y="226136"/>
                </a:cubicBezTo>
                <a:cubicBezTo>
                  <a:pt x="2521687" y="256223"/>
                  <a:pt x="2540717" y="313792"/>
                  <a:pt x="2561184" y="347901"/>
                </a:cubicBezTo>
                <a:cubicBezTo>
                  <a:pt x="2582698" y="383755"/>
                  <a:pt x="2607574" y="417481"/>
                  <a:pt x="2630769" y="452271"/>
                </a:cubicBezTo>
                <a:cubicBezTo>
                  <a:pt x="2642367" y="469666"/>
                  <a:pt x="2658950" y="484623"/>
                  <a:pt x="2665562" y="504457"/>
                </a:cubicBezTo>
                <a:cubicBezTo>
                  <a:pt x="2677160" y="539247"/>
                  <a:pt x="2683954" y="576027"/>
                  <a:pt x="2700355" y="608827"/>
                </a:cubicBezTo>
                <a:cubicBezTo>
                  <a:pt x="2743349" y="694807"/>
                  <a:pt x="2726947" y="653806"/>
                  <a:pt x="2752544" y="730592"/>
                </a:cubicBezTo>
                <a:cubicBezTo>
                  <a:pt x="2765970" y="837990"/>
                  <a:pt x="2765603" y="862556"/>
                  <a:pt x="2787337" y="956728"/>
                </a:cubicBezTo>
                <a:cubicBezTo>
                  <a:pt x="2798089" y="1003318"/>
                  <a:pt x="2814269" y="1048724"/>
                  <a:pt x="2822130" y="1095888"/>
                </a:cubicBezTo>
                <a:cubicBezTo>
                  <a:pt x="2834716" y="1171399"/>
                  <a:pt x="2840717" y="1214313"/>
                  <a:pt x="2856923" y="1287234"/>
                </a:cubicBezTo>
                <a:cubicBezTo>
                  <a:pt x="2862110" y="1310572"/>
                  <a:pt x="2869133" y="1333476"/>
                  <a:pt x="2874320" y="1356814"/>
                </a:cubicBezTo>
                <a:cubicBezTo>
                  <a:pt x="2890527" y="1429739"/>
                  <a:pt x="2896525" y="1472645"/>
                  <a:pt x="2909112" y="1548160"/>
                </a:cubicBezTo>
                <a:cubicBezTo>
                  <a:pt x="2932307" y="1513370"/>
                  <a:pt x="2965474" y="1483457"/>
                  <a:pt x="2978698" y="1443790"/>
                </a:cubicBezTo>
                <a:cubicBezTo>
                  <a:pt x="2984497" y="1426395"/>
                  <a:pt x="2987894" y="1408004"/>
                  <a:pt x="2996095" y="1391604"/>
                </a:cubicBezTo>
                <a:cubicBezTo>
                  <a:pt x="3005445" y="1372905"/>
                  <a:pt x="3021537" y="1358118"/>
                  <a:pt x="3030887" y="1339419"/>
                </a:cubicBezTo>
                <a:cubicBezTo>
                  <a:pt x="3039088" y="1323019"/>
                  <a:pt x="3048284" y="1268898"/>
                  <a:pt x="3048284" y="1287234"/>
                </a:cubicBezTo>
                <a:cubicBezTo>
                  <a:pt x="3048284" y="1359636"/>
                  <a:pt x="3024501" y="1352191"/>
                  <a:pt x="2996095" y="1408999"/>
                </a:cubicBezTo>
                <a:cubicBezTo>
                  <a:pt x="2987894" y="1425399"/>
                  <a:pt x="2988870" y="1445928"/>
                  <a:pt x="2978698" y="1461185"/>
                </a:cubicBezTo>
                <a:cubicBezTo>
                  <a:pt x="2965051" y="1481654"/>
                  <a:pt x="2942259" y="1494471"/>
                  <a:pt x="2926509" y="1513370"/>
                </a:cubicBezTo>
                <a:cubicBezTo>
                  <a:pt x="2913124" y="1529430"/>
                  <a:pt x="2903314" y="1548160"/>
                  <a:pt x="2891716" y="1565555"/>
                </a:cubicBezTo>
                <a:cubicBezTo>
                  <a:pt x="2856923" y="1553958"/>
                  <a:pt x="2817853" y="1551107"/>
                  <a:pt x="2787337" y="1530765"/>
                </a:cubicBezTo>
                <a:cubicBezTo>
                  <a:pt x="2752544" y="1507572"/>
                  <a:pt x="2722628" y="1474407"/>
                  <a:pt x="2682959" y="1461185"/>
                </a:cubicBezTo>
                <a:cubicBezTo>
                  <a:pt x="2573079" y="1424560"/>
                  <a:pt x="2578580" y="1389719"/>
                  <a:pt x="2578580" y="144379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8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Queue </a:t>
            </a:r>
            <a:r>
              <a:rPr kumimoji="1" lang="en-US" altLang="zh-CN" dirty="0" err="1" smtClean="0"/>
              <a:t>Dequeue</a:t>
            </a:r>
            <a:endParaRPr kumimoji="1" lang="zh-CN" altLang="en-US" dirty="0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509581" y="180224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16"/>
          <p:cNvSpPr txBox="1">
            <a:spLocks noChangeArrowheads="1"/>
          </p:cNvSpPr>
          <p:nvPr/>
        </p:nvSpPr>
        <p:spPr bwMode="auto">
          <a:xfrm>
            <a:off x="3240985" y="918007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4890426" y="368637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16200000">
            <a:off x="5219075" y="396815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2"/>
          <p:cNvSpPr>
            <a:spLocks/>
          </p:cNvSpPr>
          <p:nvPr/>
        </p:nvSpPr>
        <p:spPr bwMode="auto">
          <a:xfrm>
            <a:off x="3547263" y="363698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rot="16200000">
            <a:off x="3875912" y="391876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24"/>
          <p:cNvSpPr txBox="1">
            <a:spLocks noChangeArrowheads="1"/>
          </p:cNvSpPr>
          <p:nvPr/>
        </p:nvSpPr>
        <p:spPr bwMode="auto">
          <a:xfrm>
            <a:off x="5096491" y="3696874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</a:p>
        </p:txBody>
      </p:sp>
      <p:sp>
        <p:nvSpPr>
          <p:cNvPr id="13" name="TextBox 24"/>
          <p:cNvSpPr txBox="1">
            <a:spLocks noChangeArrowheads="1"/>
          </p:cNvSpPr>
          <p:nvPr/>
        </p:nvSpPr>
        <p:spPr bwMode="auto">
          <a:xfrm>
            <a:off x="3729589" y="370683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</a:p>
        </p:txBody>
      </p:sp>
      <p:sp>
        <p:nvSpPr>
          <p:cNvPr id="14" name="Freeform 13"/>
          <p:cNvSpPr/>
          <p:nvPr/>
        </p:nvSpPr>
        <p:spPr>
          <a:xfrm flipH="1">
            <a:off x="4320564" y="371656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2035853" y="1740981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1768659" y="3615432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 rot="16200000">
            <a:off x="2097308" y="3897213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1950985" y="3685283"/>
            <a:ext cx="35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</a:p>
        </p:txBody>
      </p:sp>
      <p:sp>
        <p:nvSpPr>
          <p:cNvPr id="23" name="Freeform 22"/>
          <p:cNvSpPr/>
          <p:nvPr/>
        </p:nvSpPr>
        <p:spPr>
          <a:xfrm>
            <a:off x="1904482" y="4241924"/>
            <a:ext cx="428875" cy="415456"/>
          </a:xfrm>
          <a:custGeom>
            <a:avLst/>
            <a:gdLst>
              <a:gd name="connsiteX0" fmla="*/ 0 w 428875"/>
              <a:gd name="connsiteY0" fmla="*/ 415456 h 415456"/>
              <a:gd name="connsiteX1" fmla="*/ 83087 w 428875"/>
              <a:gd name="connsiteY1" fmla="*/ 332365 h 415456"/>
              <a:gd name="connsiteX2" fmla="*/ 118695 w 428875"/>
              <a:gd name="connsiteY2" fmla="*/ 296754 h 415456"/>
              <a:gd name="connsiteX3" fmla="*/ 142434 w 428875"/>
              <a:gd name="connsiteY3" fmla="*/ 261144 h 415456"/>
              <a:gd name="connsiteX4" fmla="*/ 178043 w 428875"/>
              <a:gd name="connsiteY4" fmla="*/ 249274 h 415456"/>
              <a:gd name="connsiteX5" fmla="*/ 201782 w 428875"/>
              <a:gd name="connsiteY5" fmla="*/ 225533 h 415456"/>
              <a:gd name="connsiteX6" fmla="*/ 225521 w 428875"/>
              <a:gd name="connsiteY6" fmla="*/ 189923 h 415456"/>
              <a:gd name="connsiteX7" fmla="*/ 296738 w 428875"/>
              <a:gd name="connsiteY7" fmla="*/ 142442 h 415456"/>
              <a:gd name="connsiteX8" fmla="*/ 379825 w 428875"/>
              <a:gd name="connsiteY8" fmla="*/ 83091 h 415456"/>
              <a:gd name="connsiteX9" fmla="*/ 403564 w 428875"/>
              <a:gd name="connsiteY9" fmla="*/ 47481 h 415456"/>
              <a:gd name="connsiteX10" fmla="*/ 427303 w 428875"/>
              <a:gd name="connsiteY10" fmla="*/ 23740 h 415456"/>
              <a:gd name="connsiteX11" fmla="*/ 427303 w 428875"/>
              <a:gd name="connsiteY11" fmla="*/ 0 h 41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8875" h="415456">
                <a:moveTo>
                  <a:pt x="0" y="415456"/>
                </a:moveTo>
                <a:cubicBezTo>
                  <a:pt x="96664" y="294618"/>
                  <a:pt x="3720" y="398508"/>
                  <a:pt x="83087" y="332365"/>
                </a:cubicBezTo>
                <a:cubicBezTo>
                  <a:pt x="95982" y="321618"/>
                  <a:pt x="107949" y="309650"/>
                  <a:pt x="118695" y="296754"/>
                </a:cubicBezTo>
                <a:cubicBezTo>
                  <a:pt x="127827" y="285794"/>
                  <a:pt x="131294" y="270056"/>
                  <a:pt x="142434" y="261144"/>
                </a:cubicBezTo>
                <a:cubicBezTo>
                  <a:pt x="152204" y="253328"/>
                  <a:pt x="166173" y="253231"/>
                  <a:pt x="178043" y="249274"/>
                </a:cubicBezTo>
                <a:cubicBezTo>
                  <a:pt x="185956" y="241360"/>
                  <a:pt x="194791" y="234272"/>
                  <a:pt x="201782" y="225533"/>
                </a:cubicBezTo>
                <a:cubicBezTo>
                  <a:pt x="210693" y="214393"/>
                  <a:pt x="214785" y="199317"/>
                  <a:pt x="225521" y="189923"/>
                </a:cubicBezTo>
                <a:cubicBezTo>
                  <a:pt x="246992" y="171134"/>
                  <a:pt x="276564" y="162617"/>
                  <a:pt x="296738" y="142442"/>
                </a:cubicBezTo>
                <a:cubicBezTo>
                  <a:pt x="353064" y="86114"/>
                  <a:pt x="322983" y="102039"/>
                  <a:pt x="379825" y="83091"/>
                </a:cubicBezTo>
                <a:cubicBezTo>
                  <a:pt x="387738" y="71221"/>
                  <a:pt x="394653" y="58621"/>
                  <a:pt x="403564" y="47481"/>
                </a:cubicBezTo>
                <a:cubicBezTo>
                  <a:pt x="410555" y="38742"/>
                  <a:pt x="422298" y="33750"/>
                  <a:pt x="427303" y="23740"/>
                </a:cubicBezTo>
                <a:cubicBezTo>
                  <a:pt x="430842" y="16662"/>
                  <a:pt x="427303" y="7913"/>
                  <a:pt x="427303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2750717" y="3729808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981164" y="2029956"/>
            <a:ext cx="523922" cy="1414265"/>
          </a:xfrm>
          <a:custGeom>
            <a:avLst/>
            <a:gdLst>
              <a:gd name="connsiteX0" fmla="*/ 454337 w 523922"/>
              <a:gd name="connsiteY0" fmla="*/ 74846 h 1414265"/>
              <a:gd name="connsiteX1" fmla="*/ 367354 w 523922"/>
              <a:gd name="connsiteY1" fmla="*/ 92241 h 1414265"/>
              <a:gd name="connsiteX2" fmla="*/ 419544 w 523922"/>
              <a:gd name="connsiteY2" fmla="*/ 109636 h 1414265"/>
              <a:gd name="connsiteX3" fmla="*/ 471733 w 523922"/>
              <a:gd name="connsiteY3" fmla="*/ 92241 h 1414265"/>
              <a:gd name="connsiteX4" fmla="*/ 454337 w 523922"/>
              <a:gd name="connsiteY4" fmla="*/ 5265 h 1414265"/>
              <a:gd name="connsiteX5" fmla="*/ 402147 w 523922"/>
              <a:gd name="connsiteY5" fmla="*/ 22660 h 1414265"/>
              <a:gd name="connsiteX6" fmla="*/ 471733 w 523922"/>
              <a:gd name="connsiteY6" fmla="*/ 144426 h 1414265"/>
              <a:gd name="connsiteX7" fmla="*/ 471733 w 523922"/>
              <a:gd name="connsiteY7" fmla="*/ 40055 h 1414265"/>
              <a:gd name="connsiteX8" fmla="*/ 419544 w 523922"/>
              <a:gd name="connsiteY8" fmla="*/ 57450 h 1414265"/>
              <a:gd name="connsiteX9" fmla="*/ 436940 w 523922"/>
              <a:gd name="connsiteY9" fmla="*/ 109636 h 1414265"/>
              <a:gd name="connsiteX10" fmla="*/ 506526 w 523922"/>
              <a:gd name="connsiteY10" fmla="*/ 214006 h 1414265"/>
              <a:gd name="connsiteX11" fmla="*/ 523922 w 523922"/>
              <a:gd name="connsiteY11" fmla="*/ 266191 h 1414265"/>
              <a:gd name="connsiteX12" fmla="*/ 489129 w 523922"/>
              <a:gd name="connsiteY12" fmla="*/ 474932 h 1414265"/>
              <a:gd name="connsiteX13" fmla="*/ 384751 w 523922"/>
              <a:gd name="connsiteY13" fmla="*/ 631487 h 1414265"/>
              <a:gd name="connsiteX14" fmla="*/ 349958 w 523922"/>
              <a:gd name="connsiteY14" fmla="*/ 683672 h 1414265"/>
              <a:gd name="connsiteX15" fmla="*/ 315165 w 523922"/>
              <a:gd name="connsiteY15" fmla="*/ 718463 h 1414265"/>
              <a:gd name="connsiteX16" fmla="*/ 193390 w 523922"/>
              <a:gd name="connsiteY16" fmla="*/ 857623 h 1414265"/>
              <a:gd name="connsiteX17" fmla="*/ 123804 w 523922"/>
              <a:gd name="connsiteY17" fmla="*/ 961993 h 1414265"/>
              <a:gd name="connsiteX18" fmla="*/ 89012 w 523922"/>
              <a:gd name="connsiteY18" fmla="*/ 1014178 h 1414265"/>
              <a:gd name="connsiteX19" fmla="*/ 54219 w 523922"/>
              <a:gd name="connsiteY19" fmla="*/ 1153339 h 1414265"/>
              <a:gd name="connsiteX20" fmla="*/ 36822 w 523922"/>
              <a:gd name="connsiteY20" fmla="*/ 1362080 h 1414265"/>
              <a:gd name="connsiteX21" fmla="*/ 2029 w 523922"/>
              <a:gd name="connsiteY21" fmla="*/ 1327289 h 1414265"/>
              <a:gd name="connsiteX22" fmla="*/ 71615 w 523922"/>
              <a:gd name="connsiteY22" fmla="*/ 1414265 h 1414265"/>
              <a:gd name="connsiteX23" fmla="*/ 141201 w 523922"/>
              <a:gd name="connsiteY23" fmla="*/ 1257709 h 1414265"/>
              <a:gd name="connsiteX24" fmla="*/ 193390 w 523922"/>
              <a:gd name="connsiteY24" fmla="*/ 1240314 h 1414265"/>
              <a:gd name="connsiteX25" fmla="*/ 245579 w 523922"/>
              <a:gd name="connsiteY25" fmla="*/ 1205524 h 1414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922" h="1414265">
                <a:moveTo>
                  <a:pt x="454337" y="74846"/>
                </a:moveTo>
                <a:cubicBezTo>
                  <a:pt x="425343" y="80644"/>
                  <a:pt x="388263" y="71334"/>
                  <a:pt x="367354" y="92241"/>
                </a:cubicBezTo>
                <a:cubicBezTo>
                  <a:pt x="354387" y="105207"/>
                  <a:pt x="401206" y="109636"/>
                  <a:pt x="419544" y="109636"/>
                </a:cubicBezTo>
                <a:cubicBezTo>
                  <a:pt x="437881" y="109636"/>
                  <a:pt x="454337" y="98039"/>
                  <a:pt x="471733" y="92241"/>
                </a:cubicBezTo>
                <a:cubicBezTo>
                  <a:pt x="465934" y="63249"/>
                  <a:pt x="475244" y="26171"/>
                  <a:pt x="454337" y="5265"/>
                </a:cubicBezTo>
                <a:cubicBezTo>
                  <a:pt x="441370" y="-7701"/>
                  <a:pt x="407946" y="5264"/>
                  <a:pt x="402147" y="22660"/>
                </a:cubicBezTo>
                <a:cubicBezTo>
                  <a:pt x="376741" y="98871"/>
                  <a:pt x="428110" y="115346"/>
                  <a:pt x="471733" y="144426"/>
                </a:cubicBezTo>
                <a:cubicBezTo>
                  <a:pt x="491266" y="115129"/>
                  <a:pt x="544981" y="69353"/>
                  <a:pt x="471733" y="40055"/>
                </a:cubicBezTo>
                <a:cubicBezTo>
                  <a:pt x="454707" y="33245"/>
                  <a:pt x="436940" y="51652"/>
                  <a:pt x="419544" y="57450"/>
                </a:cubicBezTo>
                <a:cubicBezTo>
                  <a:pt x="425343" y="74845"/>
                  <a:pt x="428035" y="93607"/>
                  <a:pt x="436940" y="109636"/>
                </a:cubicBezTo>
                <a:cubicBezTo>
                  <a:pt x="457248" y="146187"/>
                  <a:pt x="506526" y="214006"/>
                  <a:pt x="506526" y="214006"/>
                </a:cubicBezTo>
                <a:cubicBezTo>
                  <a:pt x="512325" y="231401"/>
                  <a:pt x="523922" y="247855"/>
                  <a:pt x="523922" y="266191"/>
                </a:cubicBezTo>
                <a:cubicBezTo>
                  <a:pt x="523922" y="289193"/>
                  <a:pt x="516350" y="425939"/>
                  <a:pt x="489129" y="474932"/>
                </a:cubicBezTo>
                <a:cubicBezTo>
                  <a:pt x="489123" y="474942"/>
                  <a:pt x="402151" y="605390"/>
                  <a:pt x="384751" y="631487"/>
                </a:cubicBezTo>
                <a:cubicBezTo>
                  <a:pt x="373153" y="648882"/>
                  <a:pt x="364742" y="668889"/>
                  <a:pt x="349958" y="683672"/>
                </a:cubicBezTo>
                <a:cubicBezTo>
                  <a:pt x="338360" y="695269"/>
                  <a:pt x="325006" y="705342"/>
                  <a:pt x="315165" y="718463"/>
                </a:cubicBezTo>
                <a:cubicBezTo>
                  <a:pt x="213686" y="853757"/>
                  <a:pt x="290518" y="792876"/>
                  <a:pt x="193390" y="857623"/>
                </a:cubicBezTo>
                <a:lnTo>
                  <a:pt x="123804" y="961993"/>
                </a:lnTo>
                <a:cubicBezTo>
                  <a:pt x="112207" y="979388"/>
                  <a:pt x="95624" y="994344"/>
                  <a:pt x="89012" y="1014178"/>
                </a:cubicBezTo>
                <a:cubicBezTo>
                  <a:pt x="62265" y="1094412"/>
                  <a:pt x="75211" y="1048384"/>
                  <a:pt x="54219" y="1153339"/>
                </a:cubicBezTo>
                <a:cubicBezTo>
                  <a:pt x="48420" y="1222919"/>
                  <a:pt x="56887" y="1295204"/>
                  <a:pt x="36822" y="1362080"/>
                </a:cubicBezTo>
                <a:cubicBezTo>
                  <a:pt x="32109" y="1377789"/>
                  <a:pt x="-9569" y="1315692"/>
                  <a:pt x="2029" y="1327289"/>
                </a:cubicBezTo>
                <a:cubicBezTo>
                  <a:pt x="51606" y="1376863"/>
                  <a:pt x="27724" y="1348434"/>
                  <a:pt x="71615" y="1414265"/>
                </a:cubicBezTo>
                <a:cubicBezTo>
                  <a:pt x="82247" y="1382370"/>
                  <a:pt x="103608" y="1287781"/>
                  <a:pt x="141201" y="1257709"/>
                </a:cubicBezTo>
                <a:cubicBezTo>
                  <a:pt x="155520" y="1246254"/>
                  <a:pt x="176988" y="1248514"/>
                  <a:pt x="193390" y="1240314"/>
                </a:cubicBezTo>
                <a:cubicBezTo>
                  <a:pt x="212090" y="1230965"/>
                  <a:pt x="245579" y="1205524"/>
                  <a:pt x="245579" y="120552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844612" y="2063608"/>
            <a:ext cx="1443904" cy="1519773"/>
          </a:xfrm>
          <a:custGeom>
            <a:avLst/>
            <a:gdLst>
              <a:gd name="connsiteX0" fmla="*/ 156568 w 1443904"/>
              <a:gd name="connsiteY0" fmla="*/ 41194 h 1519773"/>
              <a:gd name="connsiteX1" fmla="*/ 17396 w 1443904"/>
              <a:gd name="connsiteY1" fmla="*/ 58589 h 1519773"/>
              <a:gd name="connsiteX2" fmla="*/ 0 w 1443904"/>
              <a:gd name="connsiteY2" fmla="*/ 110774 h 1519773"/>
              <a:gd name="connsiteX3" fmla="*/ 52189 w 1443904"/>
              <a:gd name="connsiteY3" fmla="*/ 128169 h 1519773"/>
              <a:gd name="connsiteX4" fmla="*/ 156568 w 1443904"/>
              <a:gd name="connsiteY4" fmla="*/ 58589 h 1519773"/>
              <a:gd name="connsiteX5" fmla="*/ 173964 w 1443904"/>
              <a:gd name="connsiteY5" fmla="*/ 6403 h 1519773"/>
              <a:gd name="connsiteX6" fmla="*/ 69585 w 1443904"/>
              <a:gd name="connsiteY6" fmla="*/ 58589 h 1519773"/>
              <a:gd name="connsiteX7" fmla="*/ 226153 w 1443904"/>
              <a:gd name="connsiteY7" fmla="*/ 128169 h 1519773"/>
              <a:gd name="connsiteX8" fmla="*/ 278343 w 1443904"/>
              <a:gd name="connsiteY8" fmla="*/ 145564 h 1519773"/>
              <a:gd name="connsiteX9" fmla="*/ 330532 w 1443904"/>
              <a:gd name="connsiteY9" fmla="*/ 162959 h 1519773"/>
              <a:gd name="connsiteX10" fmla="*/ 417514 w 1443904"/>
              <a:gd name="connsiteY10" fmla="*/ 180354 h 1519773"/>
              <a:gd name="connsiteX11" fmla="*/ 521893 w 1443904"/>
              <a:gd name="connsiteY11" fmla="*/ 215144 h 1519773"/>
              <a:gd name="connsiteX12" fmla="*/ 678461 w 1443904"/>
              <a:gd name="connsiteY12" fmla="*/ 319514 h 1519773"/>
              <a:gd name="connsiteX13" fmla="*/ 730650 w 1443904"/>
              <a:gd name="connsiteY13" fmla="*/ 354304 h 1519773"/>
              <a:gd name="connsiteX14" fmla="*/ 782839 w 1443904"/>
              <a:gd name="connsiteY14" fmla="*/ 389095 h 1519773"/>
              <a:gd name="connsiteX15" fmla="*/ 817632 w 1443904"/>
              <a:gd name="connsiteY15" fmla="*/ 441280 h 1519773"/>
              <a:gd name="connsiteX16" fmla="*/ 904614 w 1443904"/>
              <a:gd name="connsiteY16" fmla="*/ 545650 h 1519773"/>
              <a:gd name="connsiteX17" fmla="*/ 974200 w 1443904"/>
              <a:gd name="connsiteY17" fmla="*/ 702206 h 1519773"/>
              <a:gd name="connsiteX18" fmla="*/ 1043786 w 1443904"/>
              <a:gd name="connsiteY18" fmla="*/ 806576 h 1519773"/>
              <a:gd name="connsiteX19" fmla="*/ 1113371 w 1443904"/>
              <a:gd name="connsiteY19" fmla="*/ 910946 h 1519773"/>
              <a:gd name="connsiteX20" fmla="*/ 1148164 w 1443904"/>
              <a:gd name="connsiteY20" fmla="*/ 963131 h 1519773"/>
              <a:gd name="connsiteX21" fmla="*/ 1182957 w 1443904"/>
              <a:gd name="connsiteY21" fmla="*/ 1015317 h 1519773"/>
              <a:gd name="connsiteX22" fmla="*/ 1217750 w 1443904"/>
              <a:gd name="connsiteY22" fmla="*/ 1067502 h 1519773"/>
              <a:gd name="connsiteX23" fmla="*/ 1235146 w 1443904"/>
              <a:gd name="connsiteY23" fmla="*/ 1119687 h 1519773"/>
              <a:gd name="connsiteX24" fmla="*/ 1269939 w 1443904"/>
              <a:gd name="connsiteY24" fmla="*/ 1171872 h 1519773"/>
              <a:gd name="connsiteX25" fmla="*/ 1304732 w 1443904"/>
              <a:gd name="connsiteY25" fmla="*/ 1276242 h 1519773"/>
              <a:gd name="connsiteX26" fmla="*/ 1322129 w 1443904"/>
              <a:gd name="connsiteY26" fmla="*/ 1328428 h 1519773"/>
              <a:gd name="connsiteX27" fmla="*/ 1339525 w 1443904"/>
              <a:gd name="connsiteY27" fmla="*/ 1432798 h 1519773"/>
              <a:gd name="connsiteX28" fmla="*/ 1426507 w 1443904"/>
              <a:gd name="connsiteY28" fmla="*/ 1328428 h 1519773"/>
              <a:gd name="connsiteX29" fmla="*/ 1443904 w 1443904"/>
              <a:gd name="connsiteY29" fmla="*/ 1276242 h 1519773"/>
              <a:gd name="connsiteX30" fmla="*/ 1409111 w 1443904"/>
              <a:gd name="connsiteY30" fmla="*/ 1415403 h 1519773"/>
              <a:gd name="connsiteX31" fmla="*/ 1339525 w 1443904"/>
              <a:gd name="connsiteY31" fmla="*/ 1519773 h 1519773"/>
              <a:gd name="connsiteX32" fmla="*/ 1182957 w 1443904"/>
              <a:gd name="connsiteY32" fmla="*/ 1484983 h 1519773"/>
              <a:gd name="connsiteX33" fmla="*/ 1130768 w 1443904"/>
              <a:gd name="connsiteY33" fmla="*/ 1450193 h 1519773"/>
              <a:gd name="connsiteX34" fmla="*/ 1026389 w 1443904"/>
              <a:gd name="connsiteY34" fmla="*/ 1415403 h 151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43904" h="1519773">
                <a:moveTo>
                  <a:pt x="156568" y="41194"/>
                </a:moveTo>
                <a:cubicBezTo>
                  <a:pt x="92774" y="28436"/>
                  <a:pt x="63295" y="1219"/>
                  <a:pt x="17396" y="58589"/>
                </a:cubicBezTo>
                <a:cubicBezTo>
                  <a:pt x="5941" y="72907"/>
                  <a:pt x="5799" y="93379"/>
                  <a:pt x="0" y="110774"/>
                </a:cubicBezTo>
                <a:cubicBezTo>
                  <a:pt x="17396" y="116572"/>
                  <a:pt x="34793" y="133967"/>
                  <a:pt x="52189" y="128169"/>
                </a:cubicBezTo>
                <a:cubicBezTo>
                  <a:pt x="91858" y="114947"/>
                  <a:pt x="156568" y="58589"/>
                  <a:pt x="156568" y="58589"/>
                </a:cubicBezTo>
                <a:cubicBezTo>
                  <a:pt x="162367" y="41194"/>
                  <a:pt x="189221" y="16574"/>
                  <a:pt x="173964" y="6403"/>
                </a:cubicBezTo>
                <a:cubicBezTo>
                  <a:pt x="135490" y="-19245"/>
                  <a:pt x="89028" y="39147"/>
                  <a:pt x="69585" y="58589"/>
                </a:cubicBezTo>
                <a:cubicBezTo>
                  <a:pt x="152290" y="113721"/>
                  <a:pt x="101941" y="86768"/>
                  <a:pt x="226153" y="128169"/>
                </a:cubicBezTo>
                <a:lnTo>
                  <a:pt x="278343" y="145564"/>
                </a:lnTo>
                <a:cubicBezTo>
                  <a:pt x="295739" y="151362"/>
                  <a:pt x="312551" y="159363"/>
                  <a:pt x="330532" y="162959"/>
                </a:cubicBezTo>
                <a:cubicBezTo>
                  <a:pt x="359526" y="168757"/>
                  <a:pt x="388988" y="172575"/>
                  <a:pt x="417514" y="180354"/>
                </a:cubicBezTo>
                <a:cubicBezTo>
                  <a:pt x="452897" y="190003"/>
                  <a:pt x="521893" y="215144"/>
                  <a:pt x="521893" y="215144"/>
                </a:cubicBezTo>
                <a:lnTo>
                  <a:pt x="678461" y="319514"/>
                </a:lnTo>
                <a:lnTo>
                  <a:pt x="730650" y="354304"/>
                </a:lnTo>
                <a:lnTo>
                  <a:pt x="782839" y="389095"/>
                </a:lnTo>
                <a:cubicBezTo>
                  <a:pt x="794437" y="406490"/>
                  <a:pt x="804247" y="425220"/>
                  <a:pt x="817632" y="441280"/>
                </a:cubicBezTo>
                <a:cubicBezTo>
                  <a:pt x="856647" y="488094"/>
                  <a:pt x="879933" y="490123"/>
                  <a:pt x="904614" y="545650"/>
                </a:cubicBezTo>
                <a:cubicBezTo>
                  <a:pt x="987425" y="731960"/>
                  <a:pt x="895458" y="584101"/>
                  <a:pt x="974200" y="702206"/>
                </a:cubicBezTo>
                <a:cubicBezTo>
                  <a:pt x="1007470" y="802010"/>
                  <a:pt x="967770" y="708850"/>
                  <a:pt x="1043786" y="806576"/>
                </a:cubicBezTo>
                <a:cubicBezTo>
                  <a:pt x="1069458" y="839580"/>
                  <a:pt x="1090176" y="876156"/>
                  <a:pt x="1113371" y="910946"/>
                </a:cubicBezTo>
                <a:lnTo>
                  <a:pt x="1148164" y="963131"/>
                </a:lnTo>
                <a:lnTo>
                  <a:pt x="1182957" y="1015317"/>
                </a:lnTo>
                <a:lnTo>
                  <a:pt x="1217750" y="1067502"/>
                </a:lnTo>
                <a:cubicBezTo>
                  <a:pt x="1223549" y="1084897"/>
                  <a:pt x="1226945" y="1103287"/>
                  <a:pt x="1235146" y="1119687"/>
                </a:cubicBezTo>
                <a:cubicBezTo>
                  <a:pt x="1244496" y="1138386"/>
                  <a:pt x="1261447" y="1152767"/>
                  <a:pt x="1269939" y="1171872"/>
                </a:cubicBezTo>
                <a:cubicBezTo>
                  <a:pt x="1284834" y="1205383"/>
                  <a:pt x="1293134" y="1241452"/>
                  <a:pt x="1304732" y="1276242"/>
                </a:cubicBezTo>
                <a:lnTo>
                  <a:pt x="1322129" y="1328428"/>
                </a:lnTo>
                <a:cubicBezTo>
                  <a:pt x="1327928" y="1363218"/>
                  <a:pt x="1311308" y="1411637"/>
                  <a:pt x="1339525" y="1432798"/>
                </a:cubicBezTo>
                <a:cubicBezTo>
                  <a:pt x="1353515" y="1443290"/>
                  <a:pt x="1423093" y="1335255"/>
                  <a:pt x="1426507" y="1328428"/>
                </a:cubicBezTo>
                <a:cubicBezTo>
                  <a:pt x="1434708" y="1312028"/>
                  <a:pt x="1443904" y="1257906"/>
                  <a:pt x="1443904" y="1276242"/>
                </a:cubicBezTo>
                <a:cubicBezTo>
                  <a:pt x="1443904" y="1291661"/>
                  <a:pt x="1422838" y="1390697"/>
                  <a:pt x="1409111" y="1415403"/>
                </a:cubicBezTo>
                <a:cubicBezTo>
                  <a:pt x="1388803" y="1451954"/>
                  <a:pt x="1339525" y="1519773"/>
                  <a:pt x="1339525" y="1519773"/>
                </a:cubicBezTo>
                <a:cubicBezTo>
                  <a:pt x="1299437" y="1513092"/>
                  <a:pt x="1225783" y="1506394"/>
                  <a:pt x="1182957" y="1484983"/>
                </a:cubicBezTo>
                <a:cubicBezTo>
                  <a:pt x="1164257" y="1475634"/>
                  <a:pt x="1149874" y="1458684"/>
                  <a:pt x="1130768" y="1450193"/>
                </a:cubicBezTo>
                <a:cubicBezTo>
                  <a:pt x="1097254" y="1435299"/>
                  <a:pt x="1026389" y="1415403"/>
                  <a:pt x="1026389" y="1415403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TextBox 16"/>
          <p:cNvSpPr txBox="1">
            <a:spLocks noChangeArrowheads="1"/>
          </p:cNvSpPr>
          <p:nvPr/>
        </p:nvSpPr>
        <p:spPr bwMode="auto">
          <a:xfrm>
            <a:off x="1767257" y="856744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8415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err="1" smtClean="0"/>
              <a:t>HashMap</a:t>
            </a:r>
            <a:r>
              <a:rPr lang="en-US" sz="3600" dirty="0" smtClean="0"/>
              <a:t> / </a:t>
            </a:r>
            <a:r>
              <a:rPr lang="en-US" sz="3600" dirty="0" err="1" smtClean="0"/>
              <a:t>HashSet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676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>
                <a:latin typeface="Courier"/>
                <a:cs typeface="Courier"/>
              </a:rPr>
              <a:t>HashMap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778" y="4993512"/>
            <a:ext cx="1848555" cy="19068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85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dirty="0" err="1">
                <a:latin typeface="Courier"/>
                <a:cs typeface="Courier"/>
              </a:rPr>
              <a:t>HashMap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587" y="4428066"/>
            <a:ext cx="2542822" cy="25428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8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dirty="0" err="1">
                <a:latin typeface="Courier"/>
                <a:cs typeface="Courier"/>
              </a:rPr>
              <a:t>HashMap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587" y="4428066"/>
            <a:ext cx="2542822" cy="254282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266560" y="1055023"/>
            <a:ext cx="450329" cy="6082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6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/>
              <a:t>Pointers by Reference</a:t>
            </a:r>
            <a:endParaRPr kumimoji="1" lang="zh-CN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95472" y="1242578"/>
            <a:ext cx="4553057" cy="2972676"/>
            <a:chOff x="1971725" y="1242578"/>
            <a:chExt cx="4553057" cy="2972676"/>
          </a:xfrm>
        </p:grpSpPr>
        <p:sp>
          <p:nvSpPr>
            <p:cNvPr id="4" name="Rounded Rectangle 3"/>
            <p:cNvSpPr/>
            <p:nvPr/>
          </p:nvSpPr>
          <p:spPr>
            <a:xfrm>
              <a:off x="1971725" y="1242578"/>
              <a:ext cx="4553057" cy="2972676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36104" y="1449898"/>
              <a:ext cx="420180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 smtClean="0">
                  <a:latin typeface="Courier"/>
                  <a:cs typeface="Courier"/>
                </a:rPr>
                <a:t>int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main</a:t>
              </a:r>
              <a:r>
                <a:rPr kumimoji="1" lang="en-US" altLang="zh-CN" dirty="0" smtClean="0">
                  <a:latin typeface="Courier"/>
                  <a:cs typeface="Courier"/>
                </a:rPr>
                <a:t>() {</a:t>
              </a: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   Tree * root = NULL;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</a:t>
              </a:r>
              <a:r>
                <a:rPr kumimoji="1" lang="en-US" altLang="zh-CN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(root);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}</a:t>
              </a:r>
            </a:p>
            <a:p>
              <a:pPr algn="l"/>
              <a:endParaRPr kumimoji="1" lang="en-US" altLang="zh-CN" dirty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void </a:t>
              </a:r>
              <a:r>
                <a:rPr kumimoji="1" lang="en-US" altLang="zh-CN" b="1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 </a:t>
              </a:r>
              <a:r>
                <a:rPr kumimoji="1" lang="en-US" altLang="zh-CN" dirty="0" smtClean="0">
                  <a:latin typeface="Courier"/>
                  <a:cs typeface="Courier"/>
                </a:rPr>
                <a:t>* 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tree) 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tree = new Tree;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tree-&gt;label = “S”;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}</a:t>
              </a:r>
              <a:endParaRPr kumimoji="1" lang="zh-CN" altLang="en-US" dirty="0">
                <a:latin typeface="Courier"/>
                <a:cs typeface="Courier"/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268077" y="5228124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6" name="Straight Connector 15"/>
          <p:cNvCxnSpPr>
            <a:stCxn id="15" idx="1"/>
            <a:endCxn id="15" idx="3"/>
          </p:cNvCxnSpPr>
          <p:nvPr/>
        </p:nvCxnSpPr>
        <p:spPr bwMode="auto">
          <a:xfrm>
            <a:off x="7268077" y="5833504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>
            <a:endCxn id="15" idx="2"/>
          </p:cNvCxnSpPr>
          <p:nvPr/>
        </p:nvCxnSpPr>
        <p:spPr bwMode="auto">
          <a:xfrm flipH="1">
            <a:off x="7914968" y="5845374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>
          <a:xfrm>
            <a:off x="7301782" y="4822625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317493" y="497272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0933" y="5032959"/>
            <a:ext cx="115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err="1" smtClean="0">
                <a:solidFill>
                  <a:srgbClr val="0000FF"/>
                </a:solidFill>
              </a:rPr>
              <a:t>startTree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85451" y="5886730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29362" y="542187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331037" y="3140003"/>
            <a:ext cx="4478383" cy="308878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0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dirty="0" err="1">
                <a:latin typeface="Courier"/>
                <a:cs typeface="Courier"/>
              </a:rPr>
              <a:t>HashMap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587" y="4428066"/>
            <a:ext cx="2542822" cy="25428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774560" y="2395579"/>
            <a:ext cx="450329" cy="6082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6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zh-CN" dirty="0" err="1">
                <a:latin typeface="Courier"/>
                <a:cs typeface="Courier"/>
              </a:rPr>
              <a:t>HashMap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587" y="4428066"/>
            <a:ext cx="2542822" cy="25428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788671" y="3242245"/>
            <a:ext cx="450329" cy="6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1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HashMap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587" y="4428066"/>
            <a:ext cx="2542822" cy="25428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9556" y="3231443"/>
            <a:ext cx="1157111" cy="9031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122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err="1" smtClean="0"/>
              <a:t>PQueue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5114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"/>
          <p:cNvSpPr>
            <a:spLocks noChangeAspect="1" noChangeArrowheads="1"/>
          </p:cNvSpPr>
          <p:nvPr/>
        </p:nvSpPr>
        <p:spPr bwMode="auto">
          <a:xfrm>
            <a:off x="5562063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99</a:t>
            </a:r>
          </a:p>
        </p:txBody>
      </p:sp>
      <p:sp>
        <p:nvSpPr>
          <p:cNvPr id="3" name="Oval 5"/>
          <p:cNvSpPr>
            <a:spLocks noChangeAspect="1" noChangeArrowheads="1"/>
          </p:cNvSpPr>
          <p:nvPr/>
        </p:nvSpPr>
        <p:spPr bwMode="auto">
          <a:xfrm>
            <a:off x="4155538" y="4977698"/>
            <a:ext cx="461962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60</a:t>
            </a:r>
          </a:p>
        </p:txBody>
      </p:sp>
      <p:sp>
        <p:nvSpPr>
          <p:cNvPr id="4" name="Oval 6"/>
          <p:cNvSpPr>
            <a:spLocks noChangeAspect="1" noChangeArrowheads="1"/>
          </p:cNvSpPr>
          <p:nvPr/>
        </p:nvSpPr>
        <p:spPr bwMode="auto">
          <a:xfrm>
            <a:off x="294110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40</a:t>
            </a:r>
          </a:p>
        </p:txBody>
      </p:sp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5227100" y="422204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80</a:t>
            </a: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3626900" y="422204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20</a:t>
            </a:r>
          </a:p>
        </p:txBody>
      </p:sp>
      <p:sp>
        <p:nvSpPr>
          <p:cNvPr id="7" name="Oval 9"/>
          <p:cNvSpPr>
            <a:spLocks noChangeAspect="1" noChangeArrowheads="1"/>
          </p:cNvSpPr>
          <p:nvPr/>
        </p:nvSpPr>
        <p:spPr bwMode="auto">
          <a:xfrm>
            <a:off x="4376200" y="3466398"/>
            <a:ext cx="460375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 dirty="0">
                <a:latin typeface="Calibri" charset="0"/>
                <a:ea typeface="MS PGothic" charset="0"/>
                <a:cs typeface="MS PGothic" charset="0"/>
              </a:rPr>
              <a:t>10</a:t>
            </a:r>
          </a:p>
        </p:txBody>
      </p:sp>
      <p:cxnSp>
        <p:nvCxnSpPr>
          <p:cNvPr id="8" name="AutoShape 10"/>
          <p:cNvCxnSpPr>
            <a:cxnSpLocks noChangeShapeType="1"/>
            <a:stCxn id="7" idx="3"/>
            <a:endCxn id="6" idx="0"/>
          </p:cNvCxnSpPr>
          <p:nvPr/>
        </p:nvCxnSpPr>
        <p:spPr bwMode="auto">
          <a:xfrm flipH="1">
            <a:off x="3857088" y="3896611"/>
            <a:ext cx="585787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11"/>
          <p:cNvCxnSpPr>
            <a:cxnSpLocks noChangeShapeType="1"/>
            <a:stCxn id="7" idx="5"/>
            <a:endCxn id="5" idx="0"/>
          </p:cNvCxnSpPr>
          <p:nvPr/>
        </p:nvCxnSpPr>
        <p:spPr bwMode="auto">
          <a:xfrm>
            <a:off x="4769900" y="3896611"/>
            <a:ext cx="688975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12"/>
          <p:cNvCxnSpPr>
            <a:cxnSpLocks noChangeShapeType="1"/>
            <a:stCxn id="5" idx="5"/>
            <a:endCxn id="2" idx="0"/>
          </p:cNvCxnSpPr>
          <p:nvPr/>
        </p:nvCxnSpPr>
        <p:spPr bwMode="auto">
          <a:xfrm>
            <a:off x="5620800" y="4652261"/>
            <a:ext cx="1730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3"/>
          <p:cNvCxnSpPr>
            <a:cxnSpLocks noChangeShapeType="1"/>
            <a:stCxn id="6" idx="3"/>
            <a:endCxn id="4" idx="0"/>
          </p:cNvCxnSpPr>
          <p:nvPr/>
        </p:nvCxnSpPr>
        <p:spPr bwMode="auto">
          <a:xfrm flipH="1">
            <a:off x="3172875" y="4652261"/>
            <a:ext cx="520700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4"/>
          <p:cNvCxnSpPr>
            <a:cxnSpLocks noChangeShapeType="1"/>
            <a:stCxn id="6" idx="5"/>
            <a:endCxn id="3" idx="0"/>
          </p:cNvCxnSpPr>
          <p:nvPr/>
        </p:nvCxnSpPr>
        <p:spPr bwMode="auto">
          <a:xfrm>
            <a:off x="4020600" y="4652261"/>
            <a:ext cx="366713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15"/>
          <p:cNvSpPr>
            <a:spLocks noChangeAspect="1" noChangeArrowheads="1"/>
          </p:cNvSpPr>
          <p:nvPr/>
        </p:nvSpPr>
        <p:spPr bwMode="auto">
          <a:xfrm>
            <a:off x="2595025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50</a:t>
            </a:r>
          </a:p>
        </p:txBody>
      </p:sp>
      <p:cxnSp>
        <p:nvCxnSpPr>
          <p:cNvPr id="14" name="AutoShape 16"/>
          <p:cNvCxnSpPr>
            <a:cxnSpLocks noChangeShapeType="1"/>
            <a:stCxn id="4" idx="3"/>
            <a:endCxn id="13" idx="0"/>
          </p:cNvCxnSpPr>
          <p:nvPr/>
        </p:nvCxnSpPr>
        <p:spPr bwMode="auto">
          <a:xfrm flipH="1">
            <a:off x="2809338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7"/>
          <p:cNvSpPr>
            <a:spLocks noChangeAspect="1" noChangeArrowheads="1"/>
          </p:cNvSpPr>
          <p:nvPr/>
        </p:nvSpPr>
        <p:spPr bwMode="auto">
          <a:xfrm>
            <a:off x="3320513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76</a:t>
            </a:r>
          </a:p>
        </p:txBody>
      </p:sp>
      <p:cxnSp>
        <p:nvCxnSpPr>
          <p:cNvPr id="16" name="AutoShape 18"/>
          <p:cNvCxnSpPr>
            <a:cxnSpLocks noChangeShapeType="1"/>
            <a:stCxn id="4" idx="5"/>
            <a:endCxn id="15" idx="0"/>
          </p:cNvCxnSpPr>
          <p:nvPr/>
        </p:nvCxnSpPr>
        <p:spPr bwMode="auto">
          <a:xfrm>
            <a:off x="3334800" y="5407911"/>
            <a:ext cx="200025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Oval 19"/>
          <p:cNvSpPr>
            <a:spLocks noChangeAspect="1" noChangeArrowheads="1"/>
          </p:cNvSpPr>
          <p:nvPr/>
        </p:nvSpPr>
        <p:spPr bwMode="auto">
          <a:xfrm>
            <a:off x="4903250" y="4977698"/>
            <a:ext cx="461963" cy="4810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85</a:t>
            </a:r>
          </a:p>
        </p:txBody>
      </p:sp>
      <p:cxnSp>
        <p:nvCxnSpPr>
          <p:cNvPr id="18" name="AutoShape 20"/>
          <p:cNvCxnSpPr>
            <a:cxnSpLocks noChangeShapeType="1"/>
            <a:stCxn id="5" idx="3"/>
            <a:endCxn id="17" idx="0"/>
          </p:cNvCxnSpPr>
          <p:nvPr/>
        </p:nvCxnSpPr>
        <p:spPr bwMode="auto">
          <a:xfrm flipH="1">
            <a:off x="5135025" y="4652261"/>
            <a:ext cx="160338" cy="306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21"/>
          <p:cNvSpPr>
            <a:spLocks noChangeAspect="1" noChangeArrowheads="1"/>
          </p:cNvSpPr>
          <p:nvPr/>
        </p:nvSpPr>
        <p:spPr bwMode="auto">
          <a:xfrm>
            <a:off x="3914238" y="5734936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r>
              <a:rPr lang="en-US" altLang="zh-CN" sz="2200">
                <a:latin typeface="Calibri" charset="0"/>
                <a:ea typeface="MS PGothic" charset="0"/>
                <a:cs typeface="MS PGothic" charset="0"/>
              </a:rPr>
              <a:t>65</a:t>
            </a:r>
          </a:p>
        </p:txBody>
      </p:sp>
      <p:cxnSp>
        <p:nvCxnSpPr>
          <p:cNvPr id="20" name="AutoShape 22"/>
          <p:cNvCxnSpPr>
            <a:cxnSpLocks noChangeShapeType="1"/>
            <a:stCxn id="3" idx="3"/>
            <a:endCxn id="19" idx="0"/>
          </p:cNvCxnSpPr>
          <p:nvPr/>
        </p:nvCxnSpPr>
        <p:spPr bwMode="auto">
          <a:xfrm flipH="1">
            <a:off x="4128550" y="5407911"/>
            <a:ext cx="95250" cy="307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2815888" y="1374209"/>
            <a:ext cx="3676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 err="1" smtClean="0">
                <a:latin typeface="Calibri"/>
                <a:cs typeface="Calibri"/>
              </a:rPr>
              <a:t>Pqueue</a:t>
            </a:r>
            <a:r>
              <a:rPr kumimoji="1" lang="en-US" altLang="zh-CN" sz="3000" dirty="0" smtClean="0">
                <a:latin typeface="Calibri"/>
                <a:cs typeface="Calibri"/>
              </a:rPr>
              <a:t> Tree</a:t>
            </a:r>
            <a:endParaRPr kumimoji="1" lang="zh-CN" altLang="en-US" sz="30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3868" y="1981124"/>
            <a:ext cx="69543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Heap Ordered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branch takes you to a “greater” node.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Binary</a:t>
            </a:r>
            <a:r>
              <a:rPr kumimoji="1" lang="en-US" altLang="zh-CN" sz="2000" dirty="0" smtClean="0">
                <a:latin typeface="Calibri"/>
                <a:cs typeface="Calibri"/>
              </a:rPr>
              <a:t>: Every node has at most two children.</a:t>
            </a:r>
          </a:p>
          <a:p>
            <a:pPr algn="l"/>
            <a:r>
              <a:rPr kumimoji="1" lang="en-US" altLang="zh-CN" sz="2000" b="1" dirty="0" smtClean="0">
                <a:latin typeface="Calibri"/>
                <a:cs typeface="Calibri"/>
              </a:rPr>
              <a:t>Complete</a:t>
            </a:r>
            <a:r>
              <a:rPr kumimoji="1" lang="en-US" altLang="zh-CN" sz="2000" dirty="0" smtClean="0">
                <a:latin typeface="Calibri"/>
                <a:cs typeface="Calibri"/>
              </a:rPr>
              <a:t>: There are no “gaps” in the tree.</a:t>
            </a:r>
            <a:endParaRPr kumimoji="1" lang="zh-CN" altLang="en-US" sz="2000" dirty="0">
              <a:latin typeface="Calibri"/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606" y="1139538"/>
            <a:ext cx="7691465" cy="2124763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Priority </a:t>
            </a:r>
            <a:r>
              <a:rPr lang="en-US" altLang="zh-CN" sz="4600" b="0" dirty="0" smtClean="0">
                <a:solidFill>
                  <a:srgbClr val="000000"/>
                </a:solidFill>
                <a:latin typeface="Calibri"/>
                <a:cs typeface="Calibri"/>
              </a:rPr>
              <a:t>Queue</a:t>
            </a:r>
            <a:endParaRPr lang="en-US" altLang="zh-CN" sz="4600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486688" y="5567117"/>
            <a:ext cx="1994083" cy="735952"/>
          </a:xfrm>
          <a:prstGeom prst="roundRect">
            <a:avLst/>
          </a:prstGeom>
          <a:solidFill>
            <a:schemeClr val="accent3"/>
          </a:solidFill>
          <a:ln w="38100" cmpd="sng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19201" y="4486929"/>
            <a:ext cx="2045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This is the next spot to fill</a:t>
            </a:r>
            <a:endParaRPr kumimoji="1" lang="zh-CN" altLang="en-US" dirty="0"/>
          </a:p>
        </p:txBody>
      </p:sp>
      <p:sp>
        <p:nvSpPr>
          <p:cNvPr id="27" name="Freeform 26"/>
          <p:cNvSpPr/>
          <p:nvPr/>
        </p:nvSpPr>
        <p:spPr>
          <a:xfrm>
            <a:off x="4937730" y="4973608"/>
            <a:ext cx="2104081" cy="1080187"/>
          </a:xfrm>
          <a:custGeom>
            <a:avLst/>
            <a:gdLst>
              <a:gd name="connsiteX0" fmla="*/ 2089040 w 2104081"/>
              <a:gd name="connsiteY0" fmla="*/ 11870 h 1080187"/>
              <a:gd name="connsiteX1" fmla="*/ 2029692 w 2104081"/>
              <a:gd name="connsiteY1" fmla="*/ 23740 h 1080187"/>
              <a:gd name="connsiteX2" fmla="*/ 2005953 w 2104081"/>
              <a:gd name="connsiteY2" fmla="*/ 94961 h 1080187"/>
              <a:gd name="connsiteX3" fmla="*/ 2053431 w 2104081"/>
              <a:gd name="connsiteY3" fmla="*/ 83091 h 1080187"/>
              <a:gd name="connsiteX4" fmla="*/ 2065301 w 2104081"/>
              <a:gd name="connsiteY4" fmla="*/ 0 h 1080187"/>
              <a:gd name="connsiteX5" fmla="*/ 2029692 w 2104081"/>
              <a:gd name="connsiteY5" fmla="*/ 356106 h 1080187"/>
              <a:gd name="connsiteX6" fmla="*/ 2005953 w 2104081"/>
              <a:gd name="connsiteY6" fmla="*/ 451067 h 1080187"/>
              <a:gd name="connsiteX7" fmla="*/ 1982214 w 2104081"/>
              <a:gd name="connsiteY7" fmla="*/ 486678 h 1080187"/>
              <a:gd name="connsiteX8" fmla="*/ 1910997 w 2104081"/>
              <a:gd name="connsiteY8" fmla="*/ 510418 h 1080187"/>
              <a:gd name="connsiteX9" fmla="*/ 1673606 w 2104081"/>
              <a:gd name="connsiteY9" fmla="*/ 522288 h 1080187"/>
              <a:gd name="connsiteX10" fmla="*/ 1637997 w 2104081"/>
              <a:gd name="connsiteY10" fmla="*/ 534158 h 1080187"/>
              <a:gd name="connsiteX11" fmla="*/ 1566780 w 2104081"/>
              <a:gd name="connsiteY11" fmla="*/ 593509 h 1080187"/>
              <a:gd name="connsiteX12" fmla="*/ 1554911 w 2104081"/>
              <a:gd name="connsiteY12" fmla="*/ 629120 h 1080187"/>
              <a:gd name="connsiteX13" fmla="*/ 1448085 w 2104081"/>
              <a:gd name="connsiteY13" fmla="*/ 759692 h 1080187"/>
              <a:gd name="connsiteX14" fmla="*/ 1412476 w 2104081"/>
              <a:gd name="connsiteY14" fmla="*/ 783432 h 1080187"/>
              <a:gd name="connsiteX15" fmla="*/ 1388737 w 2104081"/>
              <a:gd name="connsiteY15" fmla="*/ 807173 h 1080187"/>
              <a:gd name="connsiteX16" fmla="*/ 1317520 w 2104081"/>
              <a:gd name="connsiteY16" fmla="*/ 830913 h 1080187"/>
              <a:gd name="connsiteX17" fmla="*/ 1210694 w 2104081"/>
              <a:gd name="connsiteY17" fmla="*/ 890264 h 1080187"/>
              <a:gd name="connsiteX18" fmla="*/ 1151346 w 2104081"/>
              <a:gd name="connsiteY18" fmla="*/ 902134 h 1080187"/>
              <a:gd name="connsiteX19" fmla="*/ 818999 w 2104081"/>
              <a:gd name="connsiteY19" fmla="*/ 890264 h 1080187"/>
              <a:gd name="connsiteX20" fmla="*/ 759651 w 2104081"/>
              <a:gd name="connsiteY20" fmla="*/ 878394 h 1080187"/>
              <a:gd name="connsiteX21" fmla="*/ 688434 w 2104081"/>
              <a:gd name="connsiteY21" fmla="*/ 866524 h 1080187"/>
              <a:gd name="connsiteX22" fmla="*/ 462913 w 2104081"/>
              <a:gd name="connsiteY22" fmla="*/ 842783 h 1080187"/>
              <a:gd name="connsiteX23" fmla="*/ 178043 w 2104081"/>
              <a:gd name="connsiteY23" fmla="*/ 878394 h 1080187"/>
              <a:gd name="connsiteX24" fmla="*/ 94957 w 2104081"/>
              <a:gd name="connsiteY24" fmla="*/ 902134 h 1080187"/>
              <a:gd name="connsiteX25" fmla="*/ 23739 w 2104081"/>
              <a:gd name="connsiteY25" fmla="*/ 925874 h 1080187"/>
              <a:gd name="connsiteX26" fmla="*/ 11870 w 2104081"/>
              <a:gd name="connsiteY26" fmla="*/ 890264 h 1080187"/>
              <a:gd name="connsiteX27" fmla="*/ 23739 w 2104081"/>
              <a:gd name="connsiteY27" fmla="*/ 819043 h 1080187"/>
              <a:gd name="connsiteX28" fmla="*/ 0 w 2104081"/>
              <a:gd name="connsiteY28" fmla="*/ 961485 h 1080187"/>
              <a:gd name="connsiteX29" fmla="*/ 11870 w 2104081"/>
              <a:gd name="connsiteY29" fmla="*/ 1008966 h 1080187"/>
              <a:gd name="connsiteX30" fmla="*/ 166174 w 2104081"/>
              <a:gd name="connsiteY30" fmla="*/ 1044576 h 1080187"/>
              <a:gd name="connsiteX31" fmla="*/ 166174 w 2104081"/>
              <a:gd name="connsiteY31" fmla="*/ 1080187 h 10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4081" h="1080187">
                <a:moveTo>
                  <a:pt x="2089040" y="11870"/>
                </a:moveTo>
                <a:cubicBezTo>
                  <a:pt x="2069257" y="15827"/>
                  <a:pt x="2043957" y="9474"/>
                  <a:pt x="2029692" y="23740"/>
                </a:cubicBezTo>
                <a:cubicBezTo>
                  <a:pt x="2011998" y="41435"/>
                  <a:pt x="1981676" y="101031"/>
                  <a:pt x="2005953" y="94961"/>
                </a:cubicBezTo>
                <a:lnTo>
                  <a:pt x="2053431" y="83091"/>
                </a:lnTo>
                <a:cubicBezTo>
                  <a:pt x="2107850" y="1459"/>
                  <a:pt x="2127978" y="20893"/>
                  <a:pt x="2065301" y="0"/>
                </a:cubicBezTo>
                <a:cubicBezTo>
                  <a:pt x="2008700" y="169813"/>
                  <a:pt x="2053269" y="14221"/>
                  <a:pt x="2029692" y="356106"/>
                </a:cubicBezTo>
                <a:cubicBezTo>
                  <a:pt x="2028608" y="371821"/>
                  <a:pt x="2015992" y="430988"/>
                  <a:pt x="2005953" y="451067"/>
                </a:cubicBezTo>
                <a:cubicBezTo>
                  <a:pt x="1999573" y="463827"/>
                  <a:pt x="1994311" y="479117"/>
                  <a:pt x="1982214" y="486678"/>
                </a:cubicBezTo>
                <a:cubicBezTo>
                  <a:pt x="1960995" y="499941"/>
                  <a:pt x="1935989" y="509168"/>
                  <a:pt x="1910997" y="510418"/>
                </a:cubicBezTo>
                <a:lnTo>
                  <a:pt x="1673606" y="522288"/>
                </a:lnTo>
                <a:cubicBezTo>
                  <a:pt x="1661736" y="526245"/>
                  <a:pt x="1649188" y="528562"/>
                  <a:pt x="1637997" y="534158"/>
                </a:cubicBezTo>
                <a:cubicBezTo>
                  <a:pt x="1604950" y="550682"/>
                  <a:pt x="1593027" y="567261"/>
                  <a:pt x="1566780" y="593509"/>
                </a:cubicBezTo>
                <a:cubicBezTo>
                  <a:pt x="1562824" y="605379"/>
                  <a:pt x="1560987" y="618182"/>
                  <a:pt x="1554911" y="629120"/>
                </a:cubicBezTo>
                <a:cubicBezTo>
                  <a:pt x="1532445" y="669562"/>
                  <a:pt x="1487863" y="733173"/>
                  <a:pt x="1448085" y="759692"/>
                </a:cubicBezTo>
                <a:cubicBezTo>
                  <a:pt x="1436215" y="767605"/>
                  <a:pt x="1423615" y="774520"/>
                  <a:pt x="1412476" y="783432"/>
                </a:cubicBezTo>
                <a:cubicBezTo>
                  <a:pt x="1403737" y="790423"/>
                  <a:pt x="1398747" y="802168"/>
                  <a:pt x="1388737" y="807173"/>
                </a:cubicBezTo>
                <a:cubicBezTo>
                  <a:pt x="1366356" y="818364"/>
                  <a:pt x="1338340" y="817032"/>
                  <a:pt x="1317520" y="830913"/>
                </a:cubicBezTo>
                <a:cubicBezTo>
                  <a:pt x="1264479" y="866276"/>
                  <a:pt x="1260834" y="877729"/>
                  <a:pt x="1210694" y="890264"/>
                </a:cubicBezTo>
                <a:cubicBezTo>
                  <a:pt x="1191122" y="895157"/>
                  <a:pt x="1171129" y="898177"/>
                  <a:pt x="1151346" y="902134"/>
                </a:cubicBezTo>
                <a:cubicBezTo>
                  <a:pt x="1040564" y="898177"/>
                  <a:pt x="929649" y="896970"/>
                  <a:pt x="818999" y="890264"/>
                </a:cubicBezTo>
                <a:cubicBezTo>
                  <a:pt x="798861" y="889043"/>
                  <a:pt x="779500" y="882003"/>
                  <a:pt x="759651" y="878394"/>
                </a:cubicBezTo>
                <a:cubicBezTo>
                  <a:pt x="735973" y="874089"/>
                  <a:pt x="712353" y="869182"/>
                  <a:pt x="688434" y="866524"/>
                </a:cubicBezTo>
                <a:cubicBezTo>
                  <a:pt x="369090" y="831039"/>
                  <a:pt x="680675" y="873893"/>
                  <a:pt x="462913" y="842783"/>
                </a:cubicBezTo>
                <a:cubicBezTo>
                  <a:pt x="224274" y="856041"/>
                  <a:pt x="316928" y="832096"/>
                  <a:pt x="178043" y="878394"/>
                </a:cubicBezTo>
                <a:cubicBezTo>
                  <a:pt x="58404" y="918276"/>
                  <a:pt x="243958" y="857432"/>
                  <a:pt x="94957" y="902134"/>
                </a:cubicBezTo>
                <a:cubicBezTo>
                  <a:pt x="70989" y="909325"/>
                  <a:pt x="23739" y="925874"/>
                  <a:pt x="23739" y="925874"/>
                </a:cubicBezTo>
                <a:cubicBezTo>
                  <a:pt x="19783" y="914004"/>
                  <a:pt x="11870" y="902776"/>
                  <a:pt x="11870" y="890264"/>
                </a:cubicBezTo>
                <a:cubicBezTo>
                  <a:pt x="11870" y="866196"/>
                  <a:pt x="23739" y="794975"/>
                  <a:pt x="23739" y="819043"/>
                </a:cubicBezTo>
                <a:cubicBezTo>
                  <a:pt x="23739" y="848496"/>
                  <a:pt x="6741" y="927781"/>
                  <a:pt x="0" y="961485"/>
                </a:cubicBezTo>
                <a:cubicBezTo>
                  <a:pt x="3957" y="977312"/>
                  <a:pt x="-663" y="998522"/>
                  <a:pt x="11870" y="1008966"/>
                </a:cubicBezTo>
                <a:cubicBezTo>
                  <a:pt x="32392" y="1026068"/>
                  <a:pt x="166174" y="1017829"/>
                  <a:pt x="166174" y="1044576"/>
                </a:cubicBezTo>
                <a:lnTo>
                  <a:pt x="166174" y="1080187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Oval 21"/>
          <p:cNvSpPr>
            <a:spLocks noChangeAspect="1" noChangeArrowheads="1"/>
          </p:cNvSpPr>
          <p:nvPr/>
        </p:nvSpPr>
        <p:spPr bwMode="auto">
          <a:xfrm>
            <a:off x="4648250" y="5733023"/>
            <a:ext cx="428625" cy="446087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457200" eaLnBrk="0" hangingPunct="0"/>
            <a:endParaRPr lang="en-US" altLang="zh-CN" sz="2200" dirty="0">
              <a:latin typeface="Calibri" charset="0"/>
              <a:ea typeface="MS PGothic" charset="0"/>
              <a:cs typeface="MS PGothic" charset="0"/>
            </a:endParaRPr>
          </a:p>
        </p:txBody>
      </p:sp>
      <p:cxnSp>
        <p:nvCxnSpPr>
          <p:cNvPr id="29" name="AutoShape 22"/>
          <p:cNvCxnSpPr>
            <a:cxnSpLocks noChangeShapeType="1"/>
            <a:stCxn id="3" idx="5"/>
            <a:endCxn id="28" idx="1"/>
          </p:cNvCxnSpPr>
          <p:nvPr/>
        </p:nvCxnSpPr>
        <p:spPr bwMode="auto">
          <a:xfrm>
            <a:off x="4549847" y="5388268"/>
            <a:ext cx="161174" cy="41008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34039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Sets + Maps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9069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Sets and Maps</a:t>
            </a:r>
            <a:endParaRPr kumimoji="1"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725995" y="1764518"/>
            <a:ext cx="5372100" cy="3806825"/>
            <a:chOff x="2232" y="1586"/>
            <a:chExt cx="3384" cy="2398"/>
          </a:xfrm>
        </p:grpSpPr>
        <p:sp>
          <p:nvSpPr>
            <p:cNvPr id="5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 dirty="0">
                  <a:latin typeface="Calibri" charset="0"/>
                </a:rPr>
                <a:t>18</a:t>
              </a:r>
            </a:p>
          </p:txBody>
        </p:sp>
        <p:cxnSp>
          <p:nvCxnSpPr>
            <p:cNvPr id="7" name="AutoShape 7"/>
            <p:cNvCxnSpPr>
              <a:cxnSpLocks noChangeShapeType="1"/>
              <a:stCxn id="6" idx="3"/>
              <a:endCxn id="5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AutoShape 8"/>
            <p:cNvCxnSpPr>
              <a:cxnSpLocks noChangeShapeType="1"/>
              <a:stCxn id="6" idx="5"/>
              <a:endCxn id="23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10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11" name="AutoShape 11"/>
            <p:cNvCxnSpPr>
              <a:cxnSpLocks noChangeShapeType="1"/>
              <a:stCxn id="5" idx="3"/>
              <a:endCxn id="10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12"/>
            <p:cNvCxnSpPr>
              <a:cxnSpLocks noChangeShapeType="1"/>
              <a:stCxn id="10" idx="5"/>
              <a:endCxn id="9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14" name="AutoShape 14"/>
            <p:cNvCxnSpPr>
              <a:cxnSpLocks noChangeShapeType="1"/>
              <a:stCxn id="5" idx="5"/>
              <a:endCxn id="13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latin typeface="Calibri" charset="0"/>
                </a:rPr>
                <a:t>root</a:t>
              </a:r>
            </a:p>
          </p:txBody>
        </p:sp>
        <p:cxnSp>
          <p:nvCxnSpPr>
            <p:cNvPr id="16" name="AutoShape 16"/>
            <p:cNvCxnSpPr>
              <a:cxnSpLocks noChangeShapeType="1"/>
              <a:stCxn id="15" idx="2"/>
              <a:endCxn id="6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18" name="AutoShape 18"/>
            <p:cNvCxnSpPr>
              <a:cxnSpLocks noChangeShapeType="1"/>
              <a:stCxn id="10" idx="3"/>
              <a:endCxn id="17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20" name="AutoShape 20"/>
            <p:cNvCxnSpPr>
              <a:cxnSpLocks noChangeShapeType="1"/>
              <a:stCxn id="13" idx="5"/>
              <a:endCxn id="19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22" name="AutoShape 22"/>
            <p:cNvCxnSpPr>
              <a:cxnSpLocks noChangeShapeType="1"/>
              <a:stCxn id="13" idx="3"/>
              <a:endCxn id="21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24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25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26" name="AutoShape 26"/>
            <p:cNvCxnSpPr>
              <a:cxnSpLocks noChangeShapeType="1"/>
              <a:stCxn id="23" idx="3"/>
              <a:endCxn id="25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27"/>
            <p:cNvCxnSpPr>
              <a:cxnSpLocks noChangeShapeType="1"/>
              <a:stCxn id="25" idx="5"/>
              <a:endCxn id="24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58</a:t>
              </a:r>
            </a:p>
          </p:txBody>
        </p:sp>
        <p:cxnSp>
          <p:nvCxnSpPr>
            <p:cNvPr id="29" name="AutoShape 29"/>
            <p:cNvCxnSpPr>
              <a:cxnSpLocks noChangeShapeType="1"/>
              <a:stCxn id="23" idx="5"/>
              <a:endCxn id="28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0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31" name="AutoShape 31"/>
            <p:cNvCxnSpPr>
              <a:cxnSpLocks noChangeShapeType="1"/>
              <a:stCxn id="25" idx="3"/>
              <a:endCxn id="30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33" name="AutoShape 33"/>
            <p:cNvCxnSpPr>
              <a:cxnSpLocks noChangeShapeType="1"/>
              <a:stCxn id="28" idx="5"/>
              <a:endCxn id="32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4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35" name="AutoShape 35"/>
            <p:cNvCxnSpPr>
              <a:cxnSpLocks noChangeShapeType="1"/>
              <a:stCxn id="28" idx="3"/>
              <a:endCxn id="34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6" name="TextBox 35"/>
          <p:cNvSpPr txBox="1"/>
          <p:nvPr/>
        </p:nvSpPr>
        <p:spPr>
          <a:xfrm rot="20527749">
            <a:off x="968208" y="1990295"/>
            <a:ext cx="2819101" cy="461665"/>
          </a:xfrm>
          <a:prstGeom prst="rect">
            <a:avLst/>
          </a:prstGeom>
          <a:solidFill>
            <a:srgbClr val="8EB4E3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Binary Search Tree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92886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That</a:t>
            </a:r>
            <a:r>
              <a:rPr lang="fr-FR" sz="3600" dirty="0" smtClean="0"/>
              <a:t>’</a:t>
            </a:r>
            <a:r>
              <a:rPr lang="en-US" sz="3600" dirty="0" smtClean="0"/>
              <a:t>s all of them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986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Main CS Collections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369" y="3503588"/>
            <a:ext cx="1108747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Queue</a:t>
            </a:r>
            <a:endParaRPr kumimoji="1"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05545" y="2988117"/>
            <a:ext cx="954408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Stack</a:t>
            </a:r>
            <a:endParaRPr kumimoji="1"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04073" y="1422450"/>
            <a:ext cx="1057201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Vector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81314" y="4169696"/>
            <a:ext cx="1314032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PQueue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16704" y="2208995"/>
            <a:ext cx="1501883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HashMap</a:t>
            </a:r>
            <a:endParaRPr kumimoji="1"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89528" y="4058446"/>
            <a:ext cx="1365127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HashSet</a:t>
            </a:r>
            <a:endParaRPr kumimoji="1"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86894" y="1977309"/>
            <a:ext cx="766105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Grid</a:t>
            </a:r>
            <a:endParaRPr kumimoji="1"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90957" y="5119590"/>
            <a:ext cx="646631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Set</a:t>
            </a:r>
            <a:endParaRPr kumimoji="1"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936352" y="5162502"/>
            <a:ext cx="783388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Map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72651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Main CS Collections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369" y="3503588"/>
            <a:ext cx="1108747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Queue</a:t>
            </a:r>
            <a:endParaRPr kumimoji="1"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05545" y="2988117"/>
            <a:ext cx="954408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Stack</a:t>
            </a:r>
            <a:endParaRPr kumimoji="1"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04073" y="1422450"/>
            <a:ext cx="1057201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Vector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81314" y="4169696"/>
            <a:ext cx="1314032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PQueue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16704" y="2208995"/>
            <a:ext cx="1501883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HashMap</a:t>
            </a:r>
            <a:endParaRPr kumimoji="1"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89528" y="4058446"/>
            <a:ext cx="1365127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HashSet</a:t>
            </a:r>
            <a:endParaRPr kumimoji="1"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86894" y="1977309"/>
            <a:ext cx="766105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Grid</a:t>
            </a:r>
            <a:endParaRPr kumimoji="1"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90957" y="5119590"/>
            <a:ext cx="646631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Set</a:t>
            </a:r>
            <a:endParaRPr kumimoji="1"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936352" y="5162502"/>
            <a:ext cx="783388" cy="461665"/>
          </a:xfrm>
          <a:prstGeom prst="rect">
            <a:avLst/>
          </a:prstGeom>
          <a:solidFill>
            <a:schemeClr val="accent5"/>
          </a:solidFill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Map</a:t>
            </a:r>
            <a:endParaRPr kumimoji="1" lang="zh-CN" alt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86" y="2780972"/>
            <a:ext cx="7763533" cy="1911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78210" y="3766357"/>
            <a:ext cx="498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2">
                    <a:lumMod val="90000"/>
                  </a:schemeClr>
                </a:solidFill>
              </a:rPr>
              <a:t>Saw under the hood of the main CS collections</a:t>
            </a:r>
            <a:endParaRPr kumimoji="1" lang="zh-CN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96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/>
              <a:t>Pointers by Reference</a:t>
            </a:r>
            <a:endParaRPr kumimoji="1" lang="zh-CN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95472" y="1242578"/>
            <a:ext cx="4553057" cy="2972676"/>
            <a:chOff x="1971725" y="1242578"/>
            <a:chExt cx="4553057" cy="2972676"/>
          </a:xfrm>
        </p:grpSpPr>
        <p:sp>
          <p:nvSpPr>
            <p:cNvPr id="4" name="Rounded Rectangle 3"/>
            <p:cNvSpPr/>
            <p:nvPr/>
          </p:nvSpPr>
          <p:spPr>
            <a:xfrm>
              <a:off x="1971725" y="1242578"/>
              <a:ext cx="4553057" cy="2972676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36104" y="1449898"/>
              <a:ext cx="420180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 smtClean="0">
                  <a:latin typeface="Courier"/>
                  <a:cs typeface="Courier"/>
                </a:rPr>
                <a:t>int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main</a:t>
              </a:r>
              <a:r>
                <a:rPr kumimoji="1" lang="en-US" altLang="zh-CN" dirty="0" smtClean="0">
                  <a:latin typeface="Courier"/>
                  <a:cs typeface="Courier"/>
                </a:rPr>
                <a:t>() {</a:t>
              </a: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   Tree * root = NULL;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</a:t>
              </a:r>
              <a:r>
                <a:rPr kumimoji="1" lang="en-US" altLang="zh-CN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(root);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}</a:t>
              </a:r>
            </a:p>
            <a:p>
              <a:pPr algn="l"/>
              <a:endParaRPr kumimoji="1" lang="en-US" altLang="zh-CN" dirty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void </a:t>
              </a:r>
              <a:r>
                <a:rPr kumimoji="1" lang="en-US" altLang="zh-CN" b="1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 </a:t>
              </a:r>
              <a:r>
                <a:rPr kumimoji="1" lang="en-US" altLang="zh-CN" dirty="0" smtClean="0">
                  <a:latin typeface="Courier"/>
                  <a:cs typeface="Courier"/>
                </a:rPr>
                <a:t>* 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tree) 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tree = new Tree;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tree-&gt;label = “S”;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}</a:t>
              </a:r>
              <a:endParaRPr kumimoji="1" lang="zh-CN" altLang="en-US" dirty="0">
                <a:latin typeface="Courier"/>
                <a:cs typeface="Courier"/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268077" y="5228124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6" name="Straight Connector 15"/>
          <p:cNvCxnSpPr>
            <a:stCxn id="15" idx="1"/>
            <a:endCxn id="15" idx="3"/>
          </p:cNvCxnSpPr>
          <p:nvPr/>
        </p:nvCxnSpPr>
        <p:spPr bwMode="auto">
          <a:xfrm>
            <a:off x="7268077" y="5833504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>
            <a:endCxn id="15" idx="2"/>
          </p:cNvCxnSpPr>
          <p:nvPr/>
        </p:nvCxnSpPr>
        <p:spPr bwMode="auto">
          <a:xfrm flipH="1">
            <a:off x="7914968" y="5845374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7715360" y="5279378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01782" y="4822625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317493" y="4972726"/>
            <a:ext cx="1910997" cy="1566865"/>
          </a:xfrm>
          <a:prstGeom prst="roundRect">
            <a:avLst>
              <a:gd name="adj" fmla="val 6062"/>
            </a:avLst>
          </a:prstGeom>
          <a:solidFill>
            <a:schemeClr val="bg1"/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0933" y="5032959"/>
            <a:ext cx="115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err="1" smtClean="0">
                <a:solidFill>
                  <a:srgbClr val="0000FF"/>
                </a:solidFill>
              </a:rPr>
              <a:t>startTree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85451" y="5886730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9362" y="5421878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tree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331037" y="3413728"/>
            <a:ext cx="4478383" cy="308878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25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BSTs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308319"/>
            <a:ext cx="175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Unlock Badge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909" y="160899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86233" y="3555595"/>
            <a:ext cx="9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Why?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-112373" y="1051076"/>
            <a:ext cx="3128508" cy="20693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2568927" y="1258219"/>
            <a:ext cx="3128508" cy="20693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6203538" y="3885911"/>
            <a:ext cx="3128508" cy="2069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93" y="2660536"/>
            <a:ext cx="1595959" cy="1624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1167632" y="2221706"/>
            <a:ext cx="3128508" cy="20693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0175" y="361818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2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BSTs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308319"/>
            <a:ext cx="175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Unlock Badge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909" y="160899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86233" y="3555595"/>
            <a:ext cx="9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Why?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-112373" y="1051076"/>
            <a:ext cx="3128508" cy="20693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2568927" y="1258219"/>
            <a:ext cx="3128508" cy="20693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6203538" y="3885911"/>
            <a:ext cx="3128508" cy="2069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93" y="2660536"/>
            <a:ext cx="1595959" cy="1624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1167632" y="2221706"/>
            <a:ext cx="3128508" cy="20693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7256" y="284082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Great Ideas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69722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Ok folks…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8734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Let’s Talk about </a:t>
            </a:r>
            <a:r>
              <a:rPr lang="en-US" sz="3600" dirty="0" err="1" smtClean="0"/>
              <a:t>YikYak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924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do you think its implemented?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257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YikYak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15" y="970757"/>
            <a:ext cx="3084246" cy="5482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3131" y="1138666"/>
            <a:ext cx="10403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000" dirty="0" err="1" smtClean="0"/>
              <a:t>Lol</a:t>
            </a:r>
            <a:endParaRPr kumimoji="1" lang="zh-CN" altLang="en-US" sz="50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4816953" y="1729897"/>
            <a:ext cx="1269924" cy="3394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1565509" y="4554665"/>
            <a:ext cx="2627430" cy="810204"/>
          </a:xfrm>
          <a:prstGeom prst="rect">
            <a:avLst/>
          </a:prstGeom>
          <a:solidFill>
            <a:schemeClr val="bg2">
              <a:lumMod val="90000"/>
              <a:alpha val="83000"/>
            </a:schemeClr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4804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Newsfeed?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57" y="981706"/>
            <a:ext cx="3084246" cy="5482140"/>
          </a:xfrm>
          <a:prstGeom prst="rect">
            <a:avLst/>
          </a:prstGeom>
        </p:spPr>
      </p:pic>
      <p:pic>
        <p:nvPicPr>
          <p:cNvPr id="5" name="Picture 4" descr="Screen Shot 2016-02-24 at 9.15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00" y="1013699"/>
            <a:ext cx="3000928" cy="5461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8652" y="4554665"/>
            <a:ext cx="2627430" cy="810204"/>
          </a:xfrm>
          <a:prstGeom prst="rect">
            <a:avLst/>
          </a:prstGeom>
          <a:solidFill>
            <a:schemeClr val="bg2">
              <a:lumMod val="90000"/>
              <a:alpha val="83000"/>
            </a:schemeClr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1093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57" y="981706"/>
            <a:ext cx="3084246" cy="54821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8652" y="4554665"/>
            <a:ext cx="2627430" cy="810204"/>
          </a:xfrm>
          <a:prstGeom prst="rect">
            <a:avLst/>
          </a:prstGeom>
          <a:solidFill>
            <a:schemeClr val="bg2">
              <a:lumMod val="90000"/>
              <a:alpha val="83000"/>
            </a:schemeClr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Newsfeed?</a:t>
            </a:r>
            <a:endParaRPr kumimoji="1" lang="zh-CN" altLang="en-US" dirty="0"/>
          </a:p>
        </p:txBody>
      </p:sp>
      <p:pic>
        <p:nvPicPr>
          <p:cNvPr id="5" name="Picture 4" descr="Screen Shot 2016-02-24 at 9.15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00" y="1013699"/>
            <a:ext cx="3000928" cy="54610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74566">
            <a:off x="3012973" y="5023087"/>
            <a:ext cx="3434955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Set? Duplicate priorities</a:t>
            </a:r>
            <a:endParaRPr kumimoji="1"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 rot="21011773">
            <a:off x="2195027" y="2627211"/>
            <a:ext cx="367064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err="1" smtClean="0"/>
              <a:t>PriorityQueue</a:t>
            </a:r>
            <a:r>
              <a:rPr kumimoji="1" lang="en-US" altLang="zh-CN" sz="2400" dirty="0" smtClean="0"/>
              <a:t>? Need to iterate many times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97826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Priority Based with Iteration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57" y="981706"/>
            <a:ext cx="3084246" cy="5482140"/>
          </a:xfrm>
          <a:prstGeom prst="rect">
            <a:avLst/>
          </a:prstGeom>
        </p:spPr>
      </p:pic>
      <p:pic>
        <p:nvPicPr>
          <p:cNvPr id="5" name="Picture 4" descr="Screen Shot 2016-02-24 at 9.15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00" y="1013699"/>
            <a:ext cx="3000928" cy="54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44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/>
              <a:t>Pointers by Reference</a:t>
            </a:r>
            <a:endParaRPr kumimoji="1" lang="zh-CN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95472" y="1242578"/>
            <a:ext cx="4553057" cy="2972676"/>
            <a:chOff x="1971725" y="1242578"/>
            <a:chExt cx="4553057" cy="2972676"/>
          </a:xfrm>
        </p:grpSpPr>
        <p:sp>
          <p:nvSpPr>
            <p:cNvPr id="4" name="Rounded Rectangle 3"/>
            <p:cNvSpPr/>
            <p:nvPr/>
          </p:nvSpPr>
          <p:spPr>
            <a:xfrm>
              <a:off x="1971725" y="1242578"/>
              <a:ext cx="4553057" cy="2972676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36104" y="1449898"/>
              <a:ext cx="420180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 smtClean="0">
                  <a:latin typeface="Courier"/>
                  <a:cs typeface="Courier"/>
                </a:rPr>
                <a:t>int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main</a:t>
              </a:r>
              <a:r>
                <a:rPr kumimoji="1" lang="en-US" altLang="zh-CN" dirty="0" smtClean="0">
                  <a:latin typeface="Courier"/>
                  <a:cs typeface="Courier"/>
                </a:rPr>
                <a:t>() {</a:t>
              </a: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   Tree * root = NULL;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</a:t>
              </a:r>
              <a:r>
                <a:rPr kumimoji="1" lang="en-US" altLang="zh-CN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(root);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}</a:t>
              </a:r>
            </a:p>
            <a:p>
              <a:pPr algn="l"/>
              <a:endParaRPr kumimoji="1" lang="en-US" altLang="zh-CN" dirty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void </a:t>
              </a:r>
              <a:r>
                <a:rPr kumimoji="1" lang="en-US" altLang="zh-CN" b="1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 </a:t>
              </a:r>
              <a:r>
                <a:rPr kumimoji="1" lang="en-US" altLang="zh-CN" dirty="0" smtClean="0">
                  <a:latin typeface="Courier"/>
                  <a:cs typeface="Courier"/>
                </a:rPr>
                <a:t>* 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tree) 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tree = new Tree;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tree-&gt;label = “S”;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}</a:t>
              </a:r>
              <a:endParaRPr kumimoji="1" lang="zh-CN" altLang="en-US" dirty="0">
                <a:latin typeface="Courier"/>
                <a:cs typeface="Courier"/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268077" y="5228124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6" name="Straight Connector 15"/>
          <p:cNvCxnSpPr>
            <a:stCxn id="15" idx="1"/>
            <a:endCxn id="15" idx="3"/>
          </p:cNvCxnSpPr>
          <p:nvPr/>
        </p:nvCxnSpPr>
        <p:spPr bwMode="auto">
          <a:xfrm>
            <a:off x="7268077" y="5833504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>
            <a:endCxn id="15" idx="2"/>
          </p:cNvCxnSpPr>
          <p:nvPr/>
        </p:nvCxnSpPr>
        <p:spPr bwMode="auto">
          <a:xfrm flipH="1">
            <a:off x="7914968" y="5845374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7715360" y="5279378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01782" y="4822625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331037" y="3687453"/>
            <a:ext cx="4478383" cy="308878"/>
          </a:xfrm>
          <a:prstGeom prst="roundRect">
            <a:avLst/>
          </a:prstGeom>
          <a:solidFill>
            <a:schemeClr val="tx2">
              <a:lumMod val="60000"/>
              <a:lumOff val="40000"/>
              <a:alpha val="26000"/>
            </a:schemeClr>
          </a:solidFill>
          <a:ln w="127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2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BST that Allows Duplicates?</a:t>
            </a:r>
            <a:endParaRPr kumimoji="1"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725995" y="1764518"/>
            <a:ext cx="5372100" cy="3806825"/>
            <a:chOff x="2232" y="1586"/>
            <a:chExt cx="3384" cy="2398"/>
          </a:xfrm>
        </p:grpSpPr>
        <p:sp>
          <p:nvSpPr>
            <p:cNvPr id="5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 dirty="0">
                  <a:latin typeface="Calibri" charset="0"/>
                </a:rPr>
                <a:t>18</a:t>
              </a:r>
            </a:p>
          </p:txBody>
        </p:sp>
        <p:cxnSp>
          <p:nvCxnSpPr>
            <p:cNvPr id="7" name="AutoShape 7"/>
            <p:cNvCxnSpPr>
              <a:cxnSpLocks noChangeShapeType="1"/>
              <a:stCxn id="6" idx="3"/>
              <a:endCxn id="5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" name="AutoShape 8"/>
            <p:cNvCxnSpPr>
              <a:cxnSpLocks noChangeShapeType="1"/>
              <a:stCxn id="6" idx="5"/>
              <a:endCxn id="23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10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11" name="AutoShape 11"/>
            <p:cNvCxnSpPr>
              <a:cxnSpLocks noChangeShapeType="1"/>
              <a:stCxn id="5" idx="3"/>
              <a:endCxn id="10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12"/>
            <p:cNvCxnSpPr>
              <a:cxnSpLocks noChangeShapeType="1"/>
              <a:stCxn id="10" idx="5"/>
              <a:endCxn id="9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14" name="AutoShape 14"/>
            <p:cNvCxnSpPr>
              <a:cxnSpLocks noChangeShapeType="1"/>
              <a:stCxn id="5" idx="5"/>
              <a:endCxn id="13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latin typeface="Calibri" charset="0"/>
                </a:rPr>
                <a:t>root</a:t>
              </a:r>
            </a:p>
          </p:txBody>
        </p:sp>
        <p:cxnSp>
          <p:nvCxnSpPr>
            <p:cNvPr id="16" name="AutoShape 16"/>
            <p:cNvCxnSpPr>
              <a:cxnSpLocks noChangeShapeType="1"/>
              <a:stCxn id="15" idx="2"/>
              <a:endCxn id="6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18" name="AutoShape 18"/>
            <p:cNvCxnSpPr>
              <a:cxnSpLocks noChangeShapeType="1"/>
              <a:stCxn id="10" idx="3"/>
              <a:endCxn id="17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20" name="AutoShape 20"/>
            <p:cNvCxnSpPr>
              <a:cxnSpLocks noChangeShapeType="1"/>
              <a:stCxn id="13" idx="5"/>
              <a:endCxn id="19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22" name="AutoShape 22"/>
            <p:cNvCxnSpPr>
              <a:cxnSpLocks noChangeShapeType="1"/>
              <a:stCxn id="13" idx="3"/>
              <a:endCxn id="21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24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25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26" name="AutoShape 26"/>
            <p:cNvCxnSpPr>
              <a:cxnSpLocks noChangeShapeType="1"/>
              <a:stCxn id="23" idx="3"/>
              <a:endCxn id="25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AutoShape 27"/>
            <p:cNvCxnSpPr>
              <a:cxnSpLocks noChangeShapeType="1"/>
              <a:stCxn id="25" idx="5"/>
              <a:endCxn id="24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 dirty="0" smtClean="0">
                  <a:latin typeface="Calibri" charset="0"/>
                </a:rPr>
                <a:t>57</a:t>
              </a:r>
              <a:endParaRPr lang="en-US" altLang="zh-CN" sz="2400" dirty="0">
                <a:latin typeface="Calibri" charset="0"/>
              </a:endParaRPr>
            </a:p>
          </p:txBody>
        </p:sp>
        <p:cxnSp>
          <p:nvCxnSpPr>
            <p:cNvPr id="29" name="AutoShape 29"/>
            <p:cNvCxnSpPr>
              <a:cxnSpLocks noChangeShapeType="1"/>
              <a:stCxn id="23" idx="5"/>
              <a:endCxn id="28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0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31" name="AutoShape 31"/>
            <p:cNvCxnSpPr>
              <a:cxnSpLocks noChangeShapeType="1"/>
              <a:stCxn id="25" idx="3"/>
              <a:endCxn id="30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33" name="AutoShape 33"/>
            <p:cNvCxnSpPr>
              <a:cxnSpLocks noChangeShapeType="1"/>
              <a:stCxn id="28" idx="5"/>
              <a:endCxn id="32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4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 dirty="0" smtClean="0">
                  <a:latin typeface="Calibri" charset="0"/>
                </a:rPr>
                <a:t>40</a:t>
              </a:r>
              <a:endParaRPr lang="en-US" altLang="zh-CN" sz="2400" dirty="0">
                <a:latin typeface="Calibri" charset="0"/>
              </a:endParaRPr>
            </a:p>
          </p:txBody>
        </p:sp>
        <p:cxnSp>
          <p:nvCxnSpPr>
            <p:cNvPr id="35" name="AutoShape 35"/>
            <p:cNvCxnSpPr>
              <a:cxnSpLocks noChangeShapeType="1"/>
              <a:stCxn id="28" idx="3"/>
              <a:endCxn id="34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t="14447" b="69975"/>
          <a:stretch/>
        </p:blipFill>
        <p:spPr>
          <a:xfrm>
            <a:off x="5703710" y="1806536"/>
            <a:ext cx="3084246" cy="854001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37" name="Freeform 36"/>
          <p:cNvSpPr/>
          <p:nvPr/>
        </p:nvSpPr>
        <p:spPr>
          <a:xfrm>
            <a:off x="6765629" y="2770024"/>
            <a:ext cx="853915" cy="1533198"/>
          </a:xfrm>
          <a:custGeom>
            <a:avLst/>
            <a:gdLst>
              <a:gd name="connsiteX0" fmla="*/ 853915 w 853915"/>
              <a:gd name="connsiteY0" fmla="*/ 0 h 1533198"/>
              <a:gd name="connsiteX1" fmla="*/ 842967 w 853915"/>
              <a:gd name="connsiteY1" fmla="*/ 218975 h 1533198"/>
              <a:gd name="connsiteX2" fmla="*/ 821072 w 853915"/>
              <a:gd name="connsiteY2" fmla="*/ 284667 h 1533198"/>
              <a:gd name="connsiteX3" fmla="*/ 810124 w 853915"/>
              <a:gd name="connsiteY3" fmla="*/ 416051 h 1533198"/>
              <a:gd name="connsiteX4" fmla="*/ 777282 w 853915"/>
              <a:gd name="connsiteY4" fmla="*/ 459846 h 1533198"/>
              <a:gd name="connsiteX5" fmla="*/ 755386 w 853915"/>
              <a:gd name="connsiteY5" fmla="*/ 525539 h 1533198"/>
              <a:gd name="connsiteX6" fmla="*/ 700648 w 853915"/>
              <a:gd name="connsiteY6" fmla="*/ 700718 h 1533198"/>
              <a:gd name="connsiteX7" fmla="*/ 656858 w 853915"/>
              <a:gd name="connsiteY7" fmla="*/ 832103 h 1533198"/>
              <a:gd name="connsiteX8" fmla="*/ 613067 w 853915"/>
              <a:gd name="connsiteY8" fmla="*/ 908744 h 1533198"/>
              <a:gd name="connsiteX9" fmla="*/ 525486 w 853915"/>
              <a:gd name="connsiteY9" fmla="*/ 1127718 h 1533198"/>
              <a:gd name="connsiteX10" fmla="*/ 492643 w 853915"/>
              <a:gd name="connsiteY10" fmla="*/ 1182461 h 1533198"/>
              <a:gd name="connsiteX11" fmla="*/ 426958 w 853915"/>
              <a:gd name="connsiteY11" fmla="*/ 1281000 h 1533198"/>
              <a:gd name="connsiteX12" fmla="*/ 372220 w 853915"/>
              <a:gd name="connsiteY12" fmla="*/ 1368589 h 1533198"/>
              <a:gd name="connsiteX13" fmla="*/ 350324 w 853915"/>
              <a:gd name="connsiteY13" fmla="*/ 1401436 h 1533198"/>
              <a:gd name="connsiteX14" fmla="*/ 284639 w 853915"/>
              <a:gd name="connsiteY14" fmla="*/ 1434282 h 1533198"/>
              <a:gd name="connsiteX15" fmla="*/ 229900 w 853915"/>
              <a:gd name="connsiteY15" fmla="*/ 1467128 h 1533198"/>
              <a:gd name="connsiteX16" fmla="*/ 175162 w 853915"/>
              <a:gd name="connsiteY16" fmla="*/ 1489025 h 1533198"/>
              <a:gd name="connsiteX17" fmla="*/ 98529 w 853915"/>
              <a:gd name="connsiteY17" fmla="*/ 1521871 h 1533198"/>
              <a:gd name="connsiteX18" fmla="*/ 229900 w 853915"/>
              <a:gd name="connsiteY18" fmla="*/ 1521871 h 1533198"/>
              <a:gd name="connsiteX19" fmla="*/ 251796 w 853915"/>
              <a:gd name="connsiteY19" fmla="*/ 1499974 h 1533198"/>
              <a:gd name="connsiteX20" fmla="*/ 284639 w 853915"/>
              <a:gd name="connsiteY20" fmla="*/ 1489025 h 1533198"/>
              <a:gd name="connsiteX21" fmla="*/ 142320 w 853915"/>
              <a:gd name="connsiteY21" fmla="*/ 1521871 h 1533198"/>
              <a:gd name="connsiteX22" fmla="*/ 43791 w 853915"/>
              <a:gd name="connsiteY22" fmla="*/ 1499974 h 1533198"/>
              <a:gd name="connsiteX23" fmla="*/ 32843 w 853915"/>
              <a:gd name="connsiteY23" fmla="*/ 1456179 h 1533198"/>
              <a:gd name="connsiteX24" fmla="*/ 10948 w 853915"/>
              <a:gd name="connsiteY24" fmla="*/ 1412384 h 1533198"/>
              <a:gd name="connsiteX25" fmla="*/ 0 w 853915"/>
              <a:gd name="connsiteY25" fmla="*/ 1313846 h 153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53915" h="1533198">
                <a:moveTo>
                  <a:pt x="853915" y="0"/>
                </a:moveTo>
                <a:cubicBezTo>
                  <a:pt x="850266" y="72992"/>
                  <a:pt x="851343" y="146374"/>
                  <a:pt x="842967" y="218975"/>
                </a:cubicBezTo>
                <a:cubicBezTo>
                  <a:pt x="840322" y="241904"/>
                  <a:pt x="821072" y="284667"/>
                  <a:pt x="821072" y="284667"/>
                </a:cubicBezTo>
                <a:cubicBezTo>
                  <a:pt x="817423" y="328462"/>
                  <a:pt x="820781" y="373416"/>
                  <a:pt x="810124" y="416051"/>
                </a:cubicBezTo>
                <a:cubicBezTo>
                  <a:pt x="805699" y="433753"/>
                  <a:pt x="785442" y="443525"/>
                  <a:pt x="777282" y="459846"/>
                </a:cubicBezTo>
                <a:cubicBezTo>
                  <a:pt x="766960" y="480492"/>
                  <a:pt x="761727" y="503345"/>
                  <a:pt x="755386" y="525539"/>
                </a:cubicBezTo>
                <a:cubicBezTo>
                  <a:pt x="690597" y="752320"/>
                  <a:pt x="780665" y="472073"/>
                  <a:pt x="700648" y="700718"/>
                </a:cubicBezTo>
                <a:cubicBezTo>
                  <a:pt x="685399" y="744290"/>
                  <a:pt x="679760" y="792021"/>
                  <a:pt x="656858" y="832103"/>
                </a:cubicBezTo>
                <a:cubicBezTo>
                  <a:pt x="642261" y="857650"/>
                  <a:pt x="625509" y="882081"/>
                  <a:pt x="613067" y="908744"/>
                </a:cubicBezTo>
                <a:cubicBezTo>
                  <a:pt x="576659" y="986767"/>
                  <a:pt x="572295" y="1049697"/>
                  <a:pt x="525486" y="1127718"/>
                </a:cubicBezTo>
                <a:cubicBezTo>
                  <a:pt x="514538" y="1145966"/>
                  <a:pt x="502159" y="1163427"/>
                  <a:pt x="492643" y="1182461"/>
                </a:cubicBezTo>
                <a:cubicBezTo>
                  <a:pt x="448300" y="1271157"/>
                  <a:pt x="500171" y="1207778"/>
                  <a:pt x="426958" y="1281000"/>
                </a:cubicBezTo>
                <a:cubicBezTo>
                  <a:pt x="390184" y="1372939"/>
                  <a:pt x="426149" y="1303867"/>
                  <a:pt x="372220" y="1368589"/>
                </a:cubicBezTo>
                <a:cubicBezTo>
                  <a:pt x="363797" y="1378698"/>
                  <a:pt x="359628" y="1392131"/>
                  <a:pt x="350324" y="1401436"/>
                </a:cubicBezTo>
                <a:cubicBezTo>
                  <a:pt x="318952" y="1432811"/>
                  <a:pt x="320253" y="1416473"/>
                  <a:pt x="284639" y="1434282"/>
                </a:cubicBezTo>
                <a:cubicBezTo>
                  <a:pt x="265607" y="1443799"/>
                  <a:pt x="248932" y="1457611"/>
                  <a:pt x="229900" y="1467128"/>
                </a:cubicBezTo>
                <a:cubicBezTo>
                  <a:pt x="212323" y="1475917"/>
                  <a:pt x="192739" y="1480236"/>
                  <a:pt x="175162" y="1489025"/>
                </a:cubicBezTo>
                <a:cubicBezTo>
                  <a:pt x="99559" y="1526831"/>
                  <a:pt x="189668" y="1499086"/>
                  <a:pt x="98529" y="1521871"/>
                </a:cubicBezTo>
                <a:cubicBezTo>
                  <a:pt x="152426" y="1530855"/>
                  <a:pt x="176003" y="1542084"/>
                  <a:pt x="229900" y="1521871"/>
                </a:cubicBezTo>
                <a:cubicBezTo>
                  <a:pt x="239565" y="1518246"/>
                  <a:pt x="242945" y="1505285"/>
                  <a:pt x="251796" y="1499974"/>
                </a:cubicBezTo>
                <a:cubicBezTo>
                  <a:pt x="261691" y="1494036"/>
                  <a:pt x="295834" y="1486226"/>
                  <a:pt x="284639" y="1489025"/>
                </a:cubicBezTo>
                <a:cubicBezTo>
                  <a:pt x="144677" y="1524020"/>
                  <a:pt x="269290" y="1500708"/>
                  <a:pt x="142320" y="1521871"/>
                </a:cubicBezTo>
                <a:cubicBezTo>
                  <a:pt x="109477" y="1514572"/>
                  <a:pt x="72640" y="1517285"/>
                  <a:pt x="43791" y="1499974"/>
                </a:cubicBezTo>
                <a:cubicBezTo>
                  <a:pt x="30888" y="1492232"/>
                  <a:pt x="38126" y="1470269"/>
                  <a:pt x="32843" y="1456179"/>
                </a:cubicBezTo>
                <a:cubicBezTo>
                  <a:pt x="27113" y="1440897"/>
                  <a:pt x="18246" y="1426982"/>
                  <a:pt x="10948" y="1412384"/>
                </a:cubicBezTo>
                <a:lnTo>
                  <a:pt x="0" y="1313846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5302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7178" t="3893" r="29002" b="4040"/>
          <a:stretch/>
        </p:blipFill>
        <p:spPr>
          <a:xfrm>
            <a:off x="5089777" y="3594784"/>
            <a:ext cx="591171" cy="5976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7178" t="3893" r="29002" b="4040"/>
          <a:stretch/>
        </p:blipFill>
        <p:spPr>
          <a:xfrm>
            <a:off x="3744086" y="3595666"/>
            <a:ext cx="591171" cy="597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Linked List?</a:t>
            </a:r>
            <a:endParaRPr kumimoji="1" lang="zh-CN" altLang="en-US" dirty="0"/>
          </a:p>
        </p:txBody>
      </p:sp>
      <p:sp>
        <p:nvSpPr>
          <p:cNvPr id="38" name="Freeform 6"/>
          <p:cNvSpPr>
            <a:spLocks/>
          </p:cNvSpPr>
          <p:nvPr/>
        </p:nvSpPr>
        <p:spPr bwMode="auto">
          <a:xfrm>
            <a:off x="1120115" y="389030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TextBox 16"/>
          <p:cNvSpPr txBox="1">
            <a:spLocks noChangeArrowheads="1"/>
          </p:cNvSpPr>
          <p:nvPr/>
        </p:nvSpPr>
        <p:spPr bwMode="auto">
          <a:xfrm>
            <a:off x="851519" y="3006071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40" name="Freeform 2"/>
          <p:cNvSpPr>
            <a:spLocks/>
          </p:cNvSpPr>
          <p:nvPr/>
        </p:nvSpPr>
        <p:spPr bwMode="auto">
          <a:xfrm>
            <a:off x="3660647" y="3149051"/>
            <a:ext cx="696505" cy="1427511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 rot="16200000">
            <a:off x="3989297" y="3387037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3739334" y="3159550"/>
            <a:ext cx="52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/>
              <a:t>90</a:t>
            </a:r>
            <a:endParaRPr lang="en-US" altLang="zh-CN" dirty="0"/>
          </a:p>
        </p:txBody>
      </p:sp>
      <p:sp>
        <p:nvSpPr>
          <p:cNvPr id="46" name="Freeform 45"/>
          <p:cNvSpPr/>
          <p:nvPr/>
        </p:nvSpPr>
        <p:spPr>
          <a:xfrm>
            <a:off x="1456261" y="3071984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992871" y="3530524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Freeform 48"/>
          <p:cNvSpPr>
            <a:spLocks/>
          </p:cNvSpPr>
          <p:nvPr/>
        </p:nvSpPr>
        <p:spPr bwMode="auto">
          <a:xfrm rot="16200000">
            <a:off x="3988432" y="3846001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2"/>
          <p:cNvSpPr>
            <a:spLocks/>
          </p:cNvSpPr>
          <p:nvPr/>
        </p:nvSpPr>
        <p:spPr bwMode="auto">
          <a:xfrm>
            <a:off x="5061075" y="3148169"/>
            <a:ext cx="696505" cy="1395547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 rot="16200000">
            <a:off x="5389725" y="3386155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TextBox 24"/>
          <p:cNvSpPr txBox="1">
            <a:spLocks noChangeArrowheads="1"/>
          </p:cNvSpPr>
          <p:nvPr/>
        </p:nvSpPr>
        <p:spPr bwMode="auto">
          <a:xfrm>
            <a:off x="5139762" y="3158668"/>
            <a:ext cx="52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/>
              <a:t>87</a:t>
            </a:r>
            <a:endParaRPr lang="en-US" altLang="zh-CN" dirty="0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 rot="16200000">
            <a:off x="5388860" y="384511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Freeform 53"/>
          <p:cNvSpPr/>
          <p:nvPr/>
        </p:nvSpPr>
        <p:spPr>
          <a:xfrm>
            <a:off x="5404247" y="3518693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 rot="16200000">
            <a:off x="5355151" y="4238391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 rot="16200000">
            <a:off x="3963938" y="4248458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64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7178" t="3893" r="29002" b="4040"/>
          <a:stretch/>
        </p:blipFill>
        <p:spPr>
          <a:xfrm>
            <a:off x="5089777" y="3594784"/>
            <a:ext cx="591171" cy="5976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7178" t="3893" r="29002" b="4040"/>
          <a:stretch/>
        </p:blipFill>
        <p:spPr>
          <a:xfrm>
            <a:off x="3744086" y="3595666"/>
            <a:ext cx="591171" cy="597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Linked List?</a:t>
            </a:r>
            <a:endParaRPr kumimoji="1" lang="zh-CN" altLang="en-US" dirty="0"/>
          </a:p>
        </p:txBody>
      </p:sp>
      <p:sp>
        <p:nvSpPr>
          <p:cNvPr id="38" name="Freeform 6"/>
          <p:cNvSpPr>
            <a:spLocks/>
          </p:cNvSpPr>
          <p:nvPr/>
        </p:nvSpPr>
        <p:spPr bwMode="auto">
          <a:xfrm>
            <a:off x="1120115" y="389030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TextBox 16"/>
          <p:cNvSpPr txBox="1">
            <a:spLocks noChangeArrowheads="1"/>
          </p:cNvSpPr>
          <p:nvPr/>
        </p:nvSpPr>
        <p:spPr bwMode="auto">
          <a:xfrm>
            <a:off x="851519" y="3006071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40" name="Freeform 2"/>
          <p:cNvSpPr>
            <a:spLocks/>
          </p:cNvSpPr>
          <p:nvPr/>
        </p:nvSpPr>
        <p:spPr bwMode="auto">
          <a:xfrm>
            <a:off x="3660647" y="3149051"/>
            <a:ext cx="696505" cy="1427511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 rot="16200000">
            <a:off x="3989297" y="3387037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3739334" y="3159550"/>
            <a:ext cx="52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/>
              <a:t>90</a:t>
            </a:r>
            <a:endParaRPr lang="en-US" altLang="zh-CN" dirty="0"/>
          </a:p>
        </p:txBody>
      </p:sp>
      <p:sp>
        <p:nvSpPr>
          <p:cNvPr id="46" name="Freeform 45"/>
          <p:cNvSpPr/>
          <p:nvPr/>
        </p:nvSpPr>
        <p:spPr>
          <a:xfrm>
            <a:off x="1456261" y="3071984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992871" y="3530524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Freeform 48"/>
          <p:cNvSpPr>
            <a:spLocks/>
          </p:cNvSpPr>
          <p:nvPr/>
        </p:nvSpPr>
        <p:spPr bwMode="auto">
          <a:xfrm rot="16200000">
            <a:off x="3988432" y="3846001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2"/>
          <p:cNvSpPr>
            <a:spLocks/>
          </p:cNvSpPr>
          <p:nvPr/>
        </p:nvSpPr>
        <p:spPr bwMode="auto">
          <a:xfrm>
            <a:off x="5061075" y="3148169"/>
            <a:ext cx="696505" cy="1395547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 rot="16200000">
            <a:off x="5389725" y="3386155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TextBox 24"/>
          <p:cNvSpPr txBox="1">
            <a:spLocks noChangeArrowheads="1"/>
          </p:cNvSpPr>
          <p:nvPr/>
        </p:nvSpPr>
        <p:spPr bwMode="auto">
          <a:xfrm>
            <a:off x="5139762" y="3158668"/>
            <a:ext cx="52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/>
              <a:t>87</a:t>
            </a:r>
            <a:endParaRPr lang="en-US" altLang="zh-CN" dirty="0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 rot="16200000">
            <a:off x="5388860" y="384511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Freeform 53"/>
          <p:cNvSpPr/>
          <p:nvPr/>
        </p:nvSpPr>
        <p:spPr>
          <a:xfrm>
            <a:off x="5404247" y="3518693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 rot="16200000">
            <a:off x="5355151" y="4238391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 rot="16200000">
            <a:off x="3963938" y="4248458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Box 16"/>
          <p:cNvSpPr txBox="1">
            <a:spLocks noChangeArrowheads="1"/>
          </p:cNvSpPr>
          <p:nvPr/>
        </p:nvSpPr>
        <p:spPr bwMode="auto">
          <a:xfrm>
            <a:off x="3102509" y="968730"/>
            <a:ext cx="1846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Display 1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1" name="Freeform 20"/>
          <p:cNvSpPr/>
          <p:nvPr/>
        </p:nvSpPr>
        <p:spPr>
          <a:xfrm flipH="1" flipV="1">
            <a:off x="5889820" y="1653255"/>
            <a:ext cx="1609300" cy="1620409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TextBox 16"/>
          <p:cNvSpPr txBox="1">
            <a:spLocks noChangeArrowheads="1"/>
          </p:cNvSpPr>
          <p:nvPr/>
        </p:nvSpPr>
        <p:spPr bwMode="auto">
          <a:xfrm>
            <a:off x="6615828" y="1099232"/>
            <a:ext cx="1846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Display 2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23" name="Freeform 22"/>
          <p:cNvSpPr/>
          <p:nvPr/>
        </p:nvSpPr>
        <p:spPr>
          <a:xfrm flipV="1">
            <a:off x="4323444" y="1590838"/>
            <a:ext cx="1229648" cy="1539612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56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7178" t="3893" r="29002" b="4040"/>
          <a:stretch/>
        </p:blipFill>
        <p:spPr>
          <a:xfrm>
            <a:off x="5089777" y="3594784"/>
            <a:ext cx="591171" cy="5976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7178" t="3893" r="29002" b="4040"/>
          <a:stretch/>
        </p:blipFill>
        <p:spPr>
          <a:xfrm>
            <a:off x="3744086" y="3595666"/>
            <a:ext cx="591171" cy="597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Linked List?</a:t>
            </a:r>
            <a:endParaRPr kumimoji="1" lang="zh-CN" altLang="en-US" dirty="0"/>
          </a:p>
        </p:txBody>
      </p:sp>
      <p:sp>
        <p:nvSpPr>
          <p:cNvPr id="38" name="Freeform 6"/>
          <p:cNvSpPr>
            <a:spLocks/>
          </p:cNvSpPr>
          <p:nvPr/>
        </p:nvSpPr>
        <p:spPr bwMode="auto">
          <a:xfrm>
            <a:off x="1120115" y="389030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TextBox 16"/>
          <p:cNvSpPr txBox="1">
            <a:spLocks noChangeArrowheads="1"/>
          </p:cNvSpPr>
          <p:nvPr/>
        </p:nvSpPr>
        <p:spPr bwMode="auto">
          <a:xfrm>
            <a:off x="851519" y="3006071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40" name="Freeform 2"/>
          <p:cNvSpPr>
            <a:spLocks/>
          </p:cNvSpPr>
          <p:nvPr/>
        </p:nvSpPr>
        <p:spPr bwMode="auto">
          <a:xfrm>
            <a:off x="3660647" y="3149051"/>
            <a:ext cx="696505" cy="1974947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 rot="16200000">
            <a:off x="3989297" y="3387037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3739334" y="3159550"/>
            <a:ext cx="52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/>
              <a:t>90</a:t>
            </a:r>
            <a:endParaRPr lang="en-US" altLang="zh-CN" dirty="0"/>
          </a:p>
        </p:txBody>
      </p:sp>
      <p:sp>
        <p:nvSpPr>
          <p:cNvPr id="46" name="Freeform 45"/>
          <p:cNvSpPr/>
          <p:nvPr/>
        </p:nvSpPr>
        <p:spPr>
          <a:xfrm>
            <a:off x="1456261" y="3071984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992871" y="3530524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Freeform 48"/>
          <p:cNvSpPr>
            <a:spLocks/>
          </p:cNvSpPr>
          <p:nvPr/>
        </p:nvSpPr>
        <p:spPr bwMode="auto">
          <a:xfrm rot="16200000">
            <a:off x="3988432" y="3846001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2"/>
          <p:cNvSpPr>
            <a:spLocks/>
          </p:cNvSpPr>
          <p:nvPr/>
        </p:nvSpPr>
        <p:spPr bwMode="auto">
          <a:xfrm>
            <a:off x="5061075" y="3148169"/>
            <a:ext cx="696505" cy="1866341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 rot="16200000">
            <a:off x="5389725" y="3386155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TextBox 24"/>
          <p:cNvSpPr txBox="1">
            <a:spLocks noChangeArrowheads="1"/>
          </p:cNvSpPr>
          <p:nvPr/>
        </p:nvSpPr>
        <p:spPr bwMode="auto">
          <a:xfrm>
            <a:off x="5139762" y="3158668"/>
            <a:ext cx="52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/>
              <a:t>87</a:t>
            </a:r>
            <a:endParaRPr lang="en-US" altLang="zh-CN" dirty="0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 rot="16200000">
            <a:off x="5388860" y="384511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Freeform 53"/>
          <p:cNvSpPr/>
          <p:nvPr/>
        </p:nvSpPr>
        <p:spPr>
          <a:xfrm>
            <a:off x="5404247" y="3518693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TextBox 16"/>
          <p:cNvSpPr txBox="1">
            <a:spLocks noChangeArrowheads="1"/>
          </p:cNvSpPr>
          <p:nvPr/>
        </p:nvSpPr>
        <p:spPr bwMode="auto">
          <a:xfrm>
            <a:off x="3102509" y="968730"/>
            <a:ext cx="1846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Display 1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58" name="Freeform 57"/>
          <p:cNvSpPr/>
          <p:nvPr/>
        </p:nvSpPr>
        <p:spPr>
          <a:xfrm flipH="1" flipV="1">
            <a:off x="5889820" y="1653255"/>
            <a:ext cx="1609300" cy="1620409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4357153" y="4631306"/>
            <a:ext cx="1184350" cy="528964"/>
          </a:xfrm>
          <a:custGeom>
            <a:avLst/>
            <a:gdLst>
              <a:gd name="connsiteX0" fmla="*/ 1532667 w 1589412"/>
              <a:gd name="connsiteY0" fmla="*/ 21897 h 528964"/>
              <a:gd name="connsiteX1" fmla="*/ 1499824 w 1589412"/>
              <a:gd name="connsiteY1" fmla="*/ 76641 h 528964"/>
              <a:gd name="connsiteX2" fmla="*/ 1587405 w 1589412"/>
              <a:gd name="connsiteY2" fmla="*/ 43794 h 528964"/>
              <a:gd name="connsiteX3" fmla="*/ 1554562 w 1589412"/>
              <a:gd name="connsiteY3" fmla="*/ 10948 h 528964"/>
              <a:gd name="connsiteX4" fmla="*/ 1510772 w 1589412"/>
              <a:gd name="connsiteY4" fmla="*/ 0 h 528964"/>
              <a:gd name="connsiteX5" fmla="*/ 1488876 w 1589412"/>
              <a:gd name="connsiteY5" fmla="*/ 43794 h 528964"/>
              <a:gd name="connsiteX6" fmla="*/ 1510772 w 1589412"/>
              <a:gd name="connsiteY6" fmla="*/ 65692 h 528964"/>
              <a:gd name="connsiteX7" fmla="*/ 1532667 w 1589412"/>
              <a:gd name="connsiteY7" fmla="*/ 142333 h 528964"/>
              <a:gd name="connsiteX8" fmla="*/ 1488876 w 1589412"/>
              <a:gd name="connsiteY8" fmla="*/ 284666 h 528964"/>
              <a:gd name="connsiteX9" fmla="*/ 1445086 w 1589412"/>
              <a:gd name="connsiteY9" fmla="*/ 339410 h 528964"/>
              <a:gd name="connsiteX10" fmla="*/ 1401295 w 1589412"/>
              <a:gd name="connsiteY10" fmla="*/ 405102 h 528964"/>
              <a:gd name="connsiteX11" fmla="*/ 1335610 w 1589412"/>
              <a:gd name="connsiteY11" fmla="*/ 448897 h 528964"/>
              <a:gd name="connsiteX12" fmla="*/ 1291819 w 1589412"/>
              <a:gd name="connsiteY12" fmla="*/ 492692 h 528964"/>
              <a:gd name="connsiteX13" fmla="*/ 1171395 w 1589412"/>
              <a:gd name="connsiteY13" fmla="*/ 503640 h 528964"/>
              <a:gd name="connsiteX14" fmla="*/ 1029076 w 1589412"/>
              <a:gd name="connsiteY14" fmla="*/ 514589 h 528964"/>
              <a:gd name="connsiteX15" fmla="*/ 383167 w 1589412"/>
              <a:gd name="connsiteY15" fmla="*/ 481743 h 528964"/>
              <a:gd name="connsiteX16" fmla="*/ 328429 w 1589412"/>
              <a:gd name="connsiteY16" fmla="*/ 448897 h 528964"/>
              <a:gd name="connsiteX17" fmla="*/ 262743 w 1589412"/>
              <a:gd name="connsiteY17" fmla="*/ 361307 h 528964"/>
              <a:gd name="connsiteX18" fmla="*/ 197057 w 1589412"/>
              <a:gd name="connsiteY18" fmla="*/ 229922 h 528964"/>
              <a:gd name="connsiteX19" fmla="*/ 175162 w 1589412"/>
              <a:gd name="connsiteY19" fmla="*/ 186128 h 528964"/>
              <a:gd name="connsiteX20" fmla="*/ 164214 w 1589412"/>
              <a:gd name="connsiteY20" fmla="*/ 142333 h 528964"/>
              <a:gd name="connsiteX21" fmla="*/ 142319 w 1589412"/>
              <a:gd name="connsiteY21" fmla="*/ 87589 h 528964"/>
              <a:gd name="connsiteX22" fmla="*/ 131371 w 1589412"/>
              <a:gd name="connsiteY22" fmla="*/ 43794 h 528964"/>
              <a:gd name="connsiteX23" fmla="*/ 175162 w 1589412"/>
              <a:gd name="connsiteY23" fmla="*/ 65692 h 528964"/>
              <a:gd name="connsiteX24" fmla="*/ 208005 w 1589412"/>
              <a:gd name="connsiteY24" fmla="*/ 87589 h 528964"/>
              <a:gd name="connsiteX25" fmla="*/ 164214 w 1589412"/>
              <a:gd name="connsiteY25" fmla="*/ 76641 h 528964"/>
              <a:gd name="connsiteX26" fmla="*/ 120424 w 1589412"/>
              <a:gd name="connsiteY26" fmla="*/ 54743 h 528964"/>
              <a:gd name="connsiteX27" fmla="*/ 87581 w 1589412"/>
              <a:gd name="connsiteY27" fmla="*/ 32846 h 528964"/>
              <a:gd name="connsiteX28" fmla="*/ 54738 w 1589412"/>
              <a:gd name="connsiteY28" fmla="*/ 109487 h 528964"/>
              <a:gd name="connsiteX29" fmla="*/ 10948 w 1589412"/>
              <a:gd name="connsiteY29" fmla="*/ 186128 h 528964"/>
              <a:gd name="connsiteX30" fmla="*/ 0 w 1589412"/>
              <a:gd name="connsiteY30" fmla="*/ 197076 h 5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89412" h="528964">
                <a:moveTo>
                  <a:pt x="1532667" y="21897"/>
                </a:moveTo>
                <a:cubicBezTo>
                  <a:pt x="1521719" y="40145"/>
                  <a:pt x="1480066" y="68737"/>
                  <a:pt x="1499824" y="76641"/>
                </a:cubicBezTo>
                <a:cubicBezTo>
                  <a:pt x="1528773" y="88222"/>
                  <a:pt x="1567446" y="67748"/>
                  <a:pt x="1587405" y="43794"/>
                </a:cubicBezTo>
                <a:cubicBezTo>
                  <a:pt x="1597316" y="31899"/>
                  <a:pt x="1568005" y="18630"/>
                  <a:pt x="1554562" y="10948"/>
                </a:cubicBezTo>
                <a:cubicBezTo>
                  <a:pt x="1541499" y="3483"/>
                  <a:pt x="1525369" y="3649"/>
                  <a:pt x="1510772" y="0"/>
                </a:cubicBezTo>
                <a:cubicBezTo>
                  <a:pt x="1503473" y="14598"/>
                  <a:pt x="1488876" y="27473"/>
                  <a:pt x="1488876" y="43794"/>
                </a:cubicBezTo>
                <a:cubicBezTo>
                  <a:pt x="1488876" y="54116"/>
                  <a:pt x="1506580" y="56259"/>
                  <a:pt x="1510772" y="65692"/>
                </a:cubicBezTo>
                <a:cubicBezTo>
                  <a:pt x="1521562" y="89971"/>
                  <a:pt x="1525369" y="116786"/>
                  <a:pt x="1532667" y="142333"/>
                </a:cubicBezTo>
                <a:cubicBezTo>
                  <a:pt x="1519923" y="199686"/>
                  <a:pt x="1519662" y="238482"/>
                  <a:pt x="1488876" y="284666"/>
                </a:cubicBezTo>
                <a:cubicBezTo>
                  <a:pt x="1475915" y="304110"/>
                  <a:pt x="1458829" y="320511"/>
                  <a:pt x="1445086" y="339410"/>
                </a:cubicBezTo>
                <a:cubicBezTo>
                  <a:pt x="1429608" y="360694"/>
                  <a:pt x="1419903" y="386492"/>
                  <a:pt x="1401295" y="405102"/>
                </a:cubicBezTo>
                <a:cubicBezTo>
                  <a:pt x="1382688" y="423711"/>
                  <a:pt x="1356158" y="432457"/>
                  <a:pt x="1335610" y="448897"/>
                </a:cubicBezTo>
                <a:cubicBezTo>
                  <a:pt x="1319490" y="461794"/>
                  <a:pt x="1311404" y="486163"/>
                  <a:pt x="1291819" y="492692"/>
                </a:cubicBezTo>
                <a:cubicBezTo>
                  <a:pt x="1253581" y="505439"/>
                  <a:pt x="1211563" y="500292"/>
                  <a:pt x="1171395" y="503640"/>
                </a:cubicBezTo>
                <a:lnTo>
                  <a:pt x="1029076" y="514589"/>
                </a:lnTo>
                <a:cubicBezTo>
                  <a:pt x="1006886" y="514170"/>
                  <a:pt x="563034" y="563509"/>
                  <a:pt x="383167" y="481743"/>
                </a:cubicBezTo>
                <a:cubicBezTo>
                  <a:pt x="363796" y="472937"/>
                  <a:pt x="346675" y="459846"/>
                  <a:pt x="328429" y="448897"/>
                </a:cubicBezTo>
                <a:cubicBezTo>
                  <a:pt x="306534" y="419700"/>
                  <a:pt x="279063" y="393949"/>
                  <a:pt x="262743" y="361307"/>
                </a:cubicBezTo>
                <a:lnTo>
                  <a:pt x="197057" y="229922"/>
                </a:lnTo>
                <a:cubicBezTo>
                  <a:pt x="189759" y="215324"/>
                  <a:pt x="179120" y="201962"/>
                  <a:pt x="175162" y="186128"/>
                </a:cubicBezTo>
                <a:cubicBezTo>
                  <a:pt x="171513" y="171530"/>
                  <a:pt x="168972" y="156609"/>
                  <a:pt x="164214" y="142333"/>
                </a:cubicBezTo>
                <a:cubicBezTo>
                  <a:pt x="158000" y="123688"/>
                  <a:pt x="148533" y="106234"/>
                  <a:pt x="142319" y="87589"/>
                </a:cubicBezTo>
                <a:cubicBezTo>
                  <a:pt x="137561" y="73313"/>
                  <a:pt x="118851" y="52141"/>
                  <a:pt x="131371" y="43794"/>
                </a:cubicBezTo>
                <a:cubicBezTo>
                  <a:pt x="144950" y="34741"/>
                  <a:pt x="160992" y="57594"/>
                  <a:pt x="175162" y="65692"/>
                </a:cubicBezTo>
                <a:cubicBezTo>
                  <a:pt x="186586" y="72221"/>
                  <a:pt x="217309" y="78285"/>
                  <a:pt x="208005" y="87589"/>
                </a:cubicBezTo>
                <a:cubicBezTo>
                  <a:pt x="197366" y="98229"/>
                  <a:pt x="178811" y="80290"/>
                  <a:pt x="164214" y="76641"/>
                </a:cubicBezTo>
                <a:cubicBezTo>
                  <a:pt x="149617" y="69342"/>
                  <a:pt x="134593" y="62841"/>
                  <a:pt x="120424" y="54743"/>
                </a:cubicBezTo>
                <a:cubicBezTo>
                  <a:pt x="109000" y="48214"/>
                  <a:pt x="97689" y="24422"/>
                  <a:pt x="87581" y="32846"/>
                </a:cubicBezTo>
                <a:cubicBezTo>
                  <a:pt x="66230" y="50640"/>
                  <a:pt x="66238" y="84184"/>
                  <a:pt x="54738" y="109487"/>
                </a:cubicBezTo>
                <a:cubicBezTo>
                  <a:pt x="40752" y="140259"/>
                  <a:pt x="30775" y="159689"/>
                  <a:pt x="10948" y="186128"/>
                </a:cubicBezTo>
                <a:cubicBezTo>
                  <a:pt x="7852" y="190257"/>
                  <a:pt x="3649" y="193427"/>
                  <a:pt x="0" y="197076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 rot="16200000">
            <a:off x="5355151" y="4238391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 rot="16200000">
            <a:off x="3963938" y="4248458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Freeform 61"/>
          <p:cNvSpPr/>
          <p:nvPr/>
        </p:nvSpPr>
        <p:spPr>
          <a:xfrm>
            <a:off x="3820720" y="4598459"/>
            <a:ext cx="416009" cy="394154"/>
          </a:xfrm>
          <a:custGeom>
            <a:avLst/>
            <a:gdLst>
              <a:gd name="connsiteX0" fmla="*/ 416009 w 416009"/>
              <a:gd name="connsiteY0" fmla="*/ 0 h 394154"/>
              <a:gd name="connsiteX1" fmla="*/ 350323 w 416009"/>
              <a:gd name="connsiteY1" fmla="*/ 43795 h 394154"/>
              <a:gd name="connsiteX2" fmla="*/ 328428 w 416009"/>
              <a:gd name="connsiteY2" fmla="*/ 65693 h 394154"/>
              <a:gd name="connsiteX3" fmla="*/ 284638 w 416009"/>
              <a:gd name="connsiteY3" fmla="*/ 98539 h 394154"/>
              <a:gd name="connsiteX4" fmla="*/ 262742 w 416009"/>
              <a:gd name="connsiteY4" fmla="*/ 131385 h 394154"/>
              <a:gd name="connsiteX5" fmla="*/ 142319 w 416009"/>
              <a:gd name="connsiteY5" fmla="*/ 218975 h 394154"/>
              <a:gd name="connsiteX6" fmla="*/ 76633 w 416009"/>
              <a:gd name="connsiteY6" fmla="*/ 295616 h 394154"/>
              <a:gd name="connsiteX7" fmla="*/ 43790 w 416009"/>
              <a:gd name="connsiteY7" fmla="*/ 339410 h 394154"/>
              <a:gd name="connsiteX8" fmla="*/ 0 w 416009"/>
              <a:gd name="connsiteY8" fmla="*/ 394154 h 39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009" h="394154">
                <a:moveTo>
                  <a:pt x="416009" y="0"/>
                </a:moveTo>
                <a:cubicBezTo>
                  <a:pt x="394114" y="14598"/>
                  <a:pt x="371375" y="28004"/>
                  <a:pt x="350323" y="43795"/>
                </a:cubicBezTo>
                <a:cubicBezTo>
                  <a:pt x="342066" y="49989"/>
                  <a:pt x="336357" y="59084"/>
                  <a:pt x="328428" y="65693"/>
                </a:cubicBezTo>
                <a:cubicBezTo>
                  <a:pt x="314411" y="77375"/>
                  <a:pt x="297540" y="85636"/>
                  <a:pt x="284638" y="98539"/>
                </a:cubicBezTo>
                <a:cubicBezTo>
                  <a:pt x="275334" y="107844"/>
                  <a:pt x="272046" y="122080"/>
                  <a:pt x="262742" y="131385"/>
                </a:cubicBezTo>
                <a:cubicBezTo>
                  <a:pt x="210455" y="183677"/>
                  <a:pt x="210142" y="117234"/>
                  <a:pt x="142319" y="218975"/>
                </a:cubicBezTo>
                <a:cubicBezTo>
                  <a:pt x="95435" y="289305"/>
                  <a:pt x="150965" y="210657"/>
                  <a:pt x="76633" y="295616"/>
                </a:cubicBezTo>
                <a:cubicBezTo>
                  <a:pt x="64618" y="309349"/>
                  <a:pt x="55664" y="325555"/>
                  <a:pt x="43790" y="339410"/>
                </a:cubicBezTo>
                <a:cubicBezTo>
                  <a:pt x="-2543" y="393471"/>
                  <a:pt x="21940" y="350269"/>
                  <a:pt x="0" y="39415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TextBox 16"/>
          <p:cNvSpPr txBox="1">
            <a:spLocks noChangeArrowheads="1"/>
          </p:cNvSpPr>
          <p:nvPr/>
        </p:nvSpPr>
        <p:spPr bwMode="auto">
          <a:xfrm>
            <a:off x="6615828" y="1099232"/>
            <a:ext cx="1846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Display 2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4" name="Freeform 63"/>
          <p:cNvSpPr/>
          <p:nvPr/>
        </p:nvSpPr>
        <p:spPr>
          <a:xfrm flipV="1">
            <a:off x="4323444" y="1590838"/>
            <a:ext cx="1229648" cy="1539612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675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7178" t="3893" r="29002" b="4040"/>
          <a:stretch/>
        </p:blipFill>
        <p:spPr>
          <a:xfrm>
            <a:off x="5089777" y="3594784"/>
            <a:ext cx="591171" cy="5976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7178" t="3893" r="29002" b="4040"/>
          <a:stretch/>
        </p:blipFill>
        <p:spPr>
          <a:xfrm>
            <a:off x="3744086" y="3595666"/>
            <a:ext cx="591171" cy="597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Linked List?</a:t>
            </a:r>
            <a:endParaRPr kumimoji="1" lang="zh-CN" altLang="en-US" dirty="0"/>
          </a:p>
        </p:txBody>
      </p:sp>
      <p:sp>
        <p:nvSpPr>
          <p:cNvPr id="38" name="Freeform 6"/>
          <p:cNvSpPr>
            <a:spLocks/>
          </p:cNvSpPr>
          <p:nvPr/>
        </p:nvSpPr>
        <p:spPr bwMode="auto">
          <a:xfrm>
            <a:off x="1120115" y="389030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TextBox 16"/>
          <p:cNvSpPr txBox="1">
            <a:spLocks noChangeArrowheads="1"/>
          </p:cNvSpPr>
          <p:nvPr/>
        </p:nvSpPr>
        <p:spPr bwMode="auto">
          <a:xfrm>
            <a:off x="851519" y="3006071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40" name="Freeform 2"/>
          <p:cNvSpPr>
            <a:spLocks/>
          </p:cNvSpPr>
          <p:nvPr/>
        </p:nvSpPr>
        <p:spPr bwMode="auto">
          <a:xfrm>
            <a:off x="3660647" y="3149051"/>
            <a:ext cx="696505" cy="1974947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 rot="16200000">
            <a:off x="3989297" y="3387037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3739334" y="3159550"/>
            <a:ext cx="52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/>
              <a:t>90</a:t>
            </a:r>
            <a:endParaRPr lang="en-US" altLang="zh-CN" dirty="0"/>
          </a:p>
        </p:txBody>
      </p:sp>
      <p:sp>
        <p:nvSpPr>
          <p:cNvPr id="46" name="Freeform 45"/>
          <p:cNvSpPr/>
          <p:nvPr/>
        </p:nvSpPr>
        <p:spPr>
          <a:xfrm>
            <a:off x="1456261" y="3071984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992871" y="3530524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Freeform 48"/>
          <p:cNvSpPr>
            <a:spLocks/>
          </p:cNvSpPr>
          <p:nvPr/>
        </p:nvSpPr>
        <p:spPr bwMode="auto">
          <a:xfrm rot="16200000">
            <a:off x="3988432" y="3846001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2"/>
          <p:cNvSpPr>
            <a:spLocks/>
          </p:cNvSpPr>
          <p:nvPr/>
        </p:nvSpPr>
        <p:spPr bwMode="auto">
          <a:xfrm>
            <a:off x="5061075" y="3148169"/>
            <a:ext cx="696505" cy="1866341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 rot="16200000">
            <a:off x="5389725" y="3386155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TextBox 24"/>
          <p:cNvSpPr txBox="1">
            <a:spLocks noChangeArrowheads="1"/>
          </p:cNvSpPr>
          <p:nvPr/>
        </p:nvSpPr>
        <p:spPr bwMode="auto">
          <a:xfrm>
            <a:off x="5139762" y="3158668"/>
            <a:ext cx="52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/>
              <a:t>87</a:t>
            </a:r>
            <a:endParaRPr lang="en-US" altLang="zh-CN" dirty="0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 rot="16200000">
            <a:off x="5388860" y="384511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Freeform 53"/>
          <p:cNvSpPr/>
          <p:nvPr/>
        </p:nvSpPr>
        <p:spPr>
          <a:xfrm>
            <a:off x="5404247" y="3518693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TextBox 16"/>
          <p:cNvSpPr txBox="1">
            <a:spLocks noChangeArrowheads="1"/>
          </p:cNvSpPr>
          <p:nvPr/>
        </p:nvSpPr>
        <p:spPr bwMode="auto">
          <a:xfrm>
            <a:off x="3102509" y="968730"/>
            <a:ext cx="1846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Display 1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58" name="Freeform 57"/>
          <p:cNvSpPr/>
          <p:nvPr/>
        </p:nvSpPr>
        <p:spPr>
          <a:xfrm flipH="1" flipV="1">
            <a:off x="5889820" y="1653255"/>
            <a:ext cx="1609300" cy="1620409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4357153" y="4631306"/>
            <a:ext cx="1184350" cy="528964"/>
          </a:xfrm>
          <a:custGeom>
            <a:avLst/>
            <a:gdLst>
              <a:gd name="connsiteX0" fmla="*/ 1532667 w 1589412"/>
              <a:gd name="connsiteY0" fmla="*/ 21897 h 528964"/>
              <a:gd name="connsiteX1" fmla="*/ 1499824 w 1589412"/>
              <a:gd name="connsiteY1" fmla="*/ 76641 h 528964"/>
              <a:gd name="connsiteX2" fmla="*/ 1587405 w 1589412"/>
              <a:gd name="connsiteY2" fmla="*/ 43794 h 528964"/>
              <a:gd name="connsiteX3" fmla="*/ 1554562 w 1589412"/>
              <a:gd name="connsiteY3" fmla="*/ 10948 h 528964"/>
              <a:gd name="connsiteX4" fmla="*/ 1510772 w 1589412"/>
              <a:gd name="connsiteY4" fmla="*/ 0 h 528964"/>
              <a:gd name="connsiteX5" fmla="*/ 1488876 w 1589412"/>
              <a:gd name="connsiteY5" fmla="*/ 43794 h 528964"/>
              <a:gd name="connsiteX6" fmla="*/ 1510772 w 1589412"/>
              <a:gd name="connsiteY6" fmla="*/ 65692 h 528964"/>
              <a:gd name="connsiteX7" fmla="*/ 1532667 w 1589412"/>
              <a:gd name="connsiteY7" fmla="*/ 142333 h 528964"/>
              <a:gd name="connsiteX8" fmla="*/ 1488876 w 1589412"/>
              <a:gd name="connsiteY8" fmla="*/ 284666 h 528964"/>
              <a:gd name="connsiteX9" fmla="*/ 1445086 w 1589412"/>
              <a:gd name="connsiteY9" fmla="*/ 339410 h 528964"/>
              <a:gd name="connsiteX10" fmla="*/ 1401295 w 1589412"/>
              <a:gd name="connsiteY10" fmla="*/ 405102 h 528964"/>
              <a:gd name="connsiteX11" fmla="*/ 1335610 w 1589412"/>
              <a:gd name="connsiteY11" fmla="*/ 448897 h 528964"/>
              <a:gd name="connsiteX12" fmla="*/ 1291819 w 1589412"/>
              <a:gd name="connsiteY12" fmla="*/ 492692 h 528964"/>
              <a:gd name="connsiteX13" fmla="*/ 1171395 w 1589412"/>
              <a:gd name="connsiteY13" fmla="*/ 503640 h 528964"/>
              <a:gd name="connsiteX14" fmla="*/ 1029076 w 1589412"/>
              <a:gd name="connsiteY14" fmla="*/ 514589 h 528964"/>
              <a:gd name="connsiteX15" fmla="*/ 383167 w 1589412"/>
              <a:gd name="connsiteY15" fmla="*/ 481743 h 528964"/>
              <a:gd name="connsiteX16" fmla="*/ 328429 w 1589412"/>
              <a:gd name="connsiteY16" fmla="*/ 448897 h 528964"/>
              <a:gd name="connsiteX17" fmla="*/ 262743 w 1589412"/>
              <a:gd name="connsiteY17" fmla="*/ 361307 h 528964"/>
              <a:gd name="connsiteX18" fmla="*/ 197057 w 1589412"/>
              <a:gd name="connsiteY18" fmla="*/ 229922 h 528964"/>
              <a:gd name="connsiteX19" fmla="*/ 175162 w 1589412"/>
              <a:gd name="connsiteY19" fmla="*/ 186128 h 528964"/>
              <a:gd name="connsiteX20" fmla="*/ 164214 w 1589412"/>
              <a:gd name="connsiteY20" fmla="*/ 142333 h 528964"/>
              <a:gd name="connsiteX21" fmla="*/ 142319 w 1589412"/>
              <a:gd name="connsiteY21" fmla="*/ 87589 h 528964"/>
              <a:gd name="connsiteX22" fmla="*/ 131371 w 1589412"/>
              <a:gd name="connsiteY22" fmla="*/ 43794 h 528964"/>
              <a:gd name="connsiteX23" fmla="*/ 175162 w 1589412"/>
              <a:gd name="connsiteY23" fmla="*/ 65692 h 528964"/>
              <a:gd name="connsiteX24" fmla="*/ 208005 w 1589412"/>
              <a:gd name="connsiteY24" fmla="*/ 87589 h 528964"/>
              <a:gd name="connsiteX25" fmla="*/ 164214 w 1589412"/>
              <a:gd name="connsiteY25" fmla="*/ 76641 h 528964"/>
              <a:gd name="connsiteX26" fmla="*/ 120424 w 1589412"/>
              <a:gd name="connsiteY26" fmla="*/ 54743 h 528964"/>
              <a:gd name="connsiteX27" fmla="*/ 87581 w 1589412"/>
              <a:gd name="connsiteY27" fmla="*/ 32846 h 528964"/>
              <a:gd name="connsiteX28" fmla="*/ 54738 w 1589412"/>
              <a:gd name="connsiteY28" fmla="*/ 109487 h 528964"/>
              <a:gd name="connsiteX29" fmla="*/ 10948 w 1589412"/>
              <a:gd name="connsiteY29" fmla="*/ 186128 h 528964"/>
              <a:gd name="connsiteX30" fmla="*/ 0 w 1589412"/>
              <a:gd name="connsiteY30" fmla="*/ 197076 h 5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89412" h="528964">
                <a:moveTo>
                  <a:pt x="1532667" y="21897"/>
                </a:moveTo>
                <a:cubicBezTo>
                  <a:pt x="1521719" y="40145"/>
                  <a:pt x="1480066" y="68737"/>
                  <a:pt x="1499824" y="76641"/>
                </a:cubicBezTo>
                <a:cubicBezTo>
                  <a:pt x="1528773" y="88222"/>
                  <a:pt x="1567446" y="67748"/>
                  <a:pt x="1587405" y="43794"/>
                </a:cubicBezTo>
                <a:cubicBezTo>
                  <a:pt x="1597316" y="31899"/>
                  <a:pt x="1568005" y="18630"/>
                  <a:pt x="1554562" y="10948"/>
                </a:cubicBezTo>
                <a:cubicBezTo>
                  <a:pt x="1541499" y="3483"/>
                  <a:pt x="1525369" y="3649"/>
                  <a:pt x="1510772" y="0"/>
                </a:cubicBezTo>
                <a:cubicBezTo>
                  <a:pt x="1503473" y="14598"/>
                  <a:pt x="1488876" y="27473"/>
                  <a:pt x="1488876" y="43794"/>
                </a:cubicBezTo>
                <a:cubicBezTo>
                  <a:pt x="1488876" y="54116"/>
                  <a:pt x="1506580" y="56259"/>
                  <a:pt x="1510772" y="65692"/>
                </a:cubicBezTo>
                <a:cubicBezTo>
                  <a:pt x="1521562" y="89971"/>
                  <a:pt x="1525369" y="116786"/>
                  <a:pt x="1532667" y="142333"/>
                </a:cubicBezTo>
                <a:cubicBezTo>
                  <a:pt x="1519923" y="199686"/>
                  <a:pt x="1519662" y="238482"/>
                  <a:pt x="1488876" y="284666"/>
                </a:cubicBezTo>
                <a:cubicBezTo>
                  <a:pt x="1475915" y="304110"/>
                  <a:pt x="1458829" y="320511"/>
                  <a:pt x="1445086" y="339410"/>
                </a:cubicBezTo>
                <a:cubicBezTo>
                  <a:pt x="1429608" y="360694"/>
                  <a:pt x="1419903" y="386492"/>
                  <a:pt x="1401295" y="405102"/>
                </a:cubicBezTo>
                <a:cubicBezTo>
                  <a:pt x="1382688" y="423711"/>
                  <a:pt x="1356158" y="432457"/>
                  <a:pt x="1335610" y="448897"/>
                </a:cubicBezTo>
                <a:cubicBezTo>
                  <a:pt x="1319490" y="461794"/>
                  <a:pt x="1311404" y="486163"/>
                  <a:pt x="1291819" y="492692"/>
                </a:cubicBezTo>
                <a:cubicBezTo>
                  <a:pt x="1253581" y="505439"/>
                  <a:pt x="1211563" y="500292"/>
                  <a:pt x="1171395" y="503640"/>
                </a:cubicBezTo>
                <a:lnTo>
                  <a:pt x="1029076" y="514589"/>
                </a:lnTo>
                <a:cubicBezTo>
                  <a:pt x="1006886" y="514170"/>
                  <a:pt x="563034" y="563509"/>
                  <a:pt x="383167" y="481743"/>
                </a:cubicBezTo>
                <a:cubicBezTo>
                  <a:pt x="363796" y="472937"/>
                  <a:pt x="346675" y="459846"/>
                  <a:pt x="328429" y="448897"/>
                </a:cubicBezTo>
                <a:cubicBezTo>
                  <a:pt x="306534" y="419700"/>
                  <a:pt x="279063" y="393949"/>
                  <a:pt x="262743" y="361307"/>
                </a:cubicBezTo>
                <a:lnTo>
                  <a:pt x="197057" y="229922"/>
                </a:lnTo>
                <a:cubicBezTo>
                  <a:pt x="189759" y="215324"/>
                  <a:pt x="179120" y="201962"/>
                  <a:pt x="175162" y="186128"/>
                </a:cubicBezTo>
                <a:cubicBezTo>
                  <a:pt x="171513" y="171530"/>
                  <a:pt x="168972" y="156609"/>
                  <a:pt x="164214" y="142333"/>
                </a:cubicBezTo>
                <a:cubicBezTo>
                  <a:pt x="158000" y="123688"/>
                  <a:pt x="148533" y="106234"/>
                  <a:pt x="142319" y="87589"/>
                </a:cubicBezTo>
                <a:cubicBezTo>
                  <a:pt x="137561" y="73313"/>
                  <a:pt x="118851" y="52141"/>
                  <a:pt x="131371" y="43794"/>
                </a:cubicBezTo>
                <a:cubicBezTo>
                  <a:pt x="144950" y="34741"/>
                  <a:pt x="160992" y="57594"/>
                  <a:pt x="175162" y="65692"/>
                </a:cubicBezTo>
                <a:cubicBezTo>
                  <a:pt x="186586" y="72221"/>
                  <a:pt x="217309" y="78285"/>
                  <a:pt x="208005" y="87589"/>
                </a:cubicBezTo>
                <a:cubicBezTo>
                  <a:pt x="197366" y="98229"/>
                  <a:pt x="178811" y="80290"/>
                  <a:pt x="164214" y="76641"/>
                </a:cubicBezTo>
                <a:cubicBezTo>
                  <a:pt x="149617" y="69342"/>
                  <a:pt x="134593" y="62841"/>
                  <a:pt x="120424" y="54743"/>
                </a:cubicBezTo>
                <a:cubicBezTo>
                  <a:pt x="109000" y="48214"/>
                  <a:pt x="97689" y="24422"/>
                  <a:pt x="87581" y="32846"/>
                </a:cubicBezTo>
                <a:cubicBezTo>
                  <a:pt x="66230" y="50640"/>
                  <a:pt x="66238" y="84184"/>
                  <a:pt x="54738" y="109487"/>
                </a:cubicBezTo>
                <a:cubicBezTo>
                  <a:pt x="40752" y="140259"/>
                  <a:pt x="30775" y="159689"/>
                  <a:pt x="10948" y="186128"/>
                </a:cubicBezTo>
                <a:cubicBezTo>
                  <a:pt x="7852" y="190257"/>
                  <a:pt x="3649" y="193427"/>
                  <a:pt x="0" y="197076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 rot="16200000">
            <a:off x="5355151" y="4238391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 rot="16200000">
            <a:off x="3963938" y="4248458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Freeform 61"/>
          <p:cNvSpPr/>
          <p:nvPr/>
        </p:nvSpPr>
        <p:spPr>
          <a:xfrm>
            <a:off x="3820720" y="4598459"/>
            <a:ext cx="416009" cy="394154"/>
          </a:xfrm>
          <a:custGeom>
            <a:avLst/>
            <a:gdLst>
              <a:gd name="connsiteX0" fmla="*/ 416009 w 416009"/>
              <a:gd name="connsiteY0" fmla="*/ 0 h 394154"/>
              <a:gd name="connsiteX1" fmla="*/ 350323 w 416009"/>
              <a:gd name="connsiteY1" fmla="*/ 43795 h 394154"/>
              <a:gd name="connsiteX2" fmla="*/ 328428 w 416009"/>
              <a:gd name="connsiteY2" fmla="*/ 65693 h 394154"/>
              <a:gd name="connsiteX3" fmla="*/ 284638 w 416009"/>
              <a:gd name="connsiteY3" fmla="*/ 98539 h 394154"/>
              <a:gd name="connsiteX4" fmla="*/ 262742 w 416009"/>
              <a:gd name="connsiteY4" fmla="*/ 131385 h 394154"/>
              <a:gd name="connsiteX5" fmla="*/ 142319 w 416009"/>
              <a:gd name="connsiteY5" fmla="*/ 218975 h 394154"/>
              <a:gd name="connsiteX6" fmla="*/ 76633 w 416009"/>
              <a:gd name="connsiteY6" fmla="*/ 295616 h 394154"/>
              <a:gd name="connsiteX7" fmla="*/ 43790 w 416009"/>
              <a:gd name="connsiteY7" fmla="*/ 339410 h 394154"/>
              <a:gd name="connsiteX8" fmla="*/ 0 w 416009"/>
              <a:gd name="connsiteY8" fmla="*/ 394154 h 39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009" h="394154">
                <a:moveTo>
                  <a:pt x="416009" y="0"/>
                </a:moveTo>
                <a:cubicBezTo>
                  <a:pt x="394114" y="14598"/>
                  <a:pt x="371375" y="28004"/>
                  <a:pt x="350323" y="43795"/>
                </a:cubicBezTo>
                <a:cubicBezTo>
                  <a:pt x="342066" y="49989"/>
                  <a:pt x="336357" y="59084"/>
                  <a:pt x="328428" y="65693"/>
                </a:cubicBezTo>
                <a:cubicBezTo>
                  <a:pt x="314411" y="77375"/>
                  <a:pt x="297540" y="85636"/>
                  <a:pt x="284638" y="98539"/>
                </a:cubicBezTo>
                <a:cubicBezTo>
                  <a:pt x="275334" y="107844"/>
                  <a:pt x="272046" y="122080"/>
                  <a:pt x="262742" y="131385"/>
                </a:cubicBezTo>
                <a:cubicBezTo>
                  <a:pt x="210455" y="183677"/>
                  <a:pt x="210142" y="117234"/>
                  <a:pt x="142319" y="218975"/>
                </a:cubicBezTo>
                <a:cubicBezTo>
                  <a:pt x="95435" y="289305"/>
                  <a:pt x="150965" y="210657"/>
                  <a:pt x="76633" y="295616"/>
                </a:cubicBezTo>
                <a:cubicBezTo>
                  <a:pt x="64618" y="309349"/>
                  <a:pt x="55664" y="325555"/>
                  <a:pt x="43790" y="339410"/>
                </a:cubicBezTo>
                <a:cubicBezTo>
                  <a:pt x="-2543" y="393471"/>
                  <a:pt x="21940" y="350269"/>
                  <a:pt x="0" y="39415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TextBox 16"/>
          <p:cNvSpPr txBox="1">
            <a:spLocks noChangeArrowheads="1"/>
          </p:cNvSpPr>
          <p:nvPr/>
        </p:nvSpPr>
        <p:spPr bwMode="auto">
          <a:xfrm>
            <a:off x="6615828" y="1099232"/>
            <a:ext cx="1846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Display 2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4" name="Freeform 63"/>
          <p:cNvSpPr/>
          <p:nvPr/>
        </p:nvSpPr>
        <p:spPr>
          <a:xfrm flipV="1">
            <a:off x="4323444" y="1590838"/>
            <a:ext cx="1229648" cy="1539612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TextBox 16"/>
          <p:cNvSpPr txBox="1">
            <a:spLocks noChangeArrowheads="1"/>
          </p:cNvSpPr>
          <p:nvPr/>
        </p:nvSpPr>
        <p:spPr bwMode="auto">
          <a:xfrm>
            <a:off x="905390" y="5446752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6" name="Freeform 6"/>
          <p:cNvSpPr>
            <a:spLocks/>
          </p:cNvSpPr>
          <p:nvPr/>
        </p:nvSpPr>
        <p:spPr bwMode="auto">
          <a:xfrm>
            <a:off x="1141143" y="492955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Freeform 66"/>
          <p:cNvSpPr/>
          <p:nvPr/>
        </p:nvSpPr>
        <p:spPr>
          <a:xfrm>
            <a:off x="1539385" y="4686018"/>
            <a:ext cx="5894049" cy="875930"/>
          </a:xfrm>
          <a:custGeom>
            <a:avLst/>
            <a:gdLst>
              <a:gd name="connsiteX0" fmla="*/ 48020 w 5894049"/>
              <a:gd name="connsiteY0" fmla="*/ 678853 h 875930"/>
              <a:gd name="connsiteX1" fmla="*/ 15177 w 5894049"/>
              <a:gd name="connsiteY1" fmla="*/ 733597 h 875930"/>
              <a:gd name="connsiteX2" fmla="*/ 4229 w 5894049"/>
              <a:gd name="connsiteY2" fmla="*/ 700750 h 875930"/>
              <a:gd name="connsiteX3" fmla="*/ 135601 w 5894049"/>
              <a:gd name="connsiteY3" fmla="*/ 678853 h 875930"/>
              <a:gd name="connsiteX4" fmla="*/ 354553 w 5894049"/>
              <a:gd name="connsiteY4" fmla="*/ 656956 h 875930"/>
              <a:gd name="connsiteX5" fmla="*/ 726772 w 5894049"/>
              <a:gd name="connsiteY5" fmla="*/ 667904 h 875930"/>
              <a:gd name="connsiteX6" fmla="*/ 978568 w 5894049"/>
              <a:gd name="connsiteY6" fmla="*/ 700750 h 875930"/>
              <a:gd name="connsiteX7" fmla="*/ 1963854 w 5894049"/>
              <a:gd name="connsiteY7" fmla="*/ 733597 h 875930"/>
              <a:gd name="connsiteX8" fmla="*/ 2357968 w 5894049"/>
              <a:gd name="connsiteY8" fmla="*/ 788340 h 875930"/>
              <a:gd name="connsiteX9" fmla="*/ 3058616 w 5894049"/>
              <a:gd name="connsiteY9" fmla="*/ 864981 h 875930"/>
              <a:gd name="connsiteX10" fmla="*/ 3387044 w 5894049"/>
              <a:gd name="connsiteY10" fmla="*/ 875930 h 875930"/>
              <a:gd name="connsiteX11" fmla="*/ 4284749 w 5894049"/>
              <a:gd name="connsiteY11" fmla="*/ 744545 h 875930"/>
              <a:gd name="connsiteX12" fmla="*/ 4503702 w 5894049"/>
              <a:gd name="connsiteY12" fmla="*/ 667904 h 875930"/>
              <a:gd name="connsiteX13" fmla="*/ 4547492 w 5894049"/>
              <a:gd name="connsiteY13" fmla="*/ 646007 h 875930"/>
              <a:gd name="connsiteX14" fmla="*/ 4678863 w 5894049"/>
              <a:gd name="connsiteY14" fmla="*/ 635058 h 875930"/>
              <a:gd name="connsiteX15" fmla="*/ 5072978 w 5894049"/>
              <a:gd name="connsiteY15" fmla="*/ 514622 h 875930"/>
              <a:gd name="connsiteX16" fmla="*/ 5226244 w 5894049"/>
              <a:gd name="connsiteY16" fmla="*/ 437981 h 875930"/>
              <a:gd name="connsiteX17" fmla="*/ 5302878 w 5894049"/>
              <a:gd name="connsiteY17" fmla="*/ 372289 h 875930"/>
              <a:gd name="connsiteX18" fmla="*/ 5401406 w 5894049"/>
              <a:gd name="connsiteY18" fmla="*/ 317545 h 875930"/>
              <a:gd name="connsiteX19" fmla="*/ 5499935 w 5894049"/>
              <a:gd name="connsiteY19" fmla="*/ 251853 h 875930"/>
              <a:gd name="connsiteX20" fmla="*/ 5664149 w 5894049"/>
              <a:gd name="connsiteY20" fmla="*/ 153315 h 875930"/>
              <a:gd name="connsiteX21" fmla="*/ 5718887 w 5894049"/>
              <a:gd name="connsiteY21" fmla="*/ 120469 h 875930"/>
              <a:gd name="connsiteX22" fmla="*/ 5817416 w 5894049"/>
              <a:gd name="connsiteY22" fmla="*/ 65725 h 875930"/>
              <a:gd name="connsiteX23" fmla="*/ 5850259 w 5894049"/>
              <a:gd name="connsiteY23" fmla="*/ 43828 h 875930"/>
              <a:gd name="connsiteX24" fmla="*/ 5883102 w 5894049"/>
              <a:gd name="connsiteY24" fmla="*/ 10982 h 875930"/>
              <a:gd name="connsiteX25" fmla="*/ 5894049 w 5894049"/>
              <a:gd name="connsiteY25" fmla="*/ 54776 h 875930"/>
              <a:gd name="connsiteX26" fmla="*/ 5872154 w 5894049"/>
              <a:gd name="connsiteY26" fmla="*/ 131417 h 875930"/>
              <a:gd name="connsiteX27" fmla="*/ 5850259 w 5894049"/>
              <a:gd name="connsiteY27" fmla="*/ 164264 h 875930"/>
              <a:gd name="connsiteX28" fmla="*/ 5839311 w 5894049"/>
              <a:gd name="connsiteY28" fmla="*/ 197110 h 875930"/>
              <a:gd name="connsiteX29" fmla="*/ 5828364 w 5894049"/>
              <a:gd name="connsiteY29" fmla="*/ 120469 h 875930"/>
              <a:gd name="connsiteX30" fmla="*/ 5817416 w 5894049"/>
              <a:gd name="connsiteY30" fmla="*/ 10982 h 875930"/>
              <a:gd name="connsiteX31" fmla="*/ 5554673 w 5894049"/>
              <a:gd name="connsiteY31" fmla="*/ 33 h 87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94049" h="875930">
                <a:moveTo>
                  <a:pt x="48020" y="678853"/>
                </a:moveTo>
                <a:cubicBezTo>
                  <a:pt x="37072" y="697101"/>
                  <a:pt x="34210" y="724080"/>
                  <a:pt x="15177" y="733597"/>
                </a:cubicBezTo>
                <a:cubicBezTo>
                  <a:pt x="4854" y="738759"/>
                  <a:pt x="-6277" y="705526"/>
                  <a:pt x="4229" y="700750"/>
                </a:cubicBezTo>
                <a:cubicBezTo>
                  <a:pt x="44644" y="682378"/>
                  <a:pt x="91549" y="684360"/>
                  <a:pt x="135601" y="678853"/>
                </a:cubicBezTo>
                <a:cubicBezTo>
                  <a:pt x="208383" y="669755"/>
                  <a:pt x="281569" y="664255"/>
                  <a:pt x="354553" y="656956"/>
                </a:cubicBezTo>
                <a:cubicBezTo>
                  <a:pt x="478626" y="660605"/>
                  <a:pt x="602909" y="659825"/>
                  <a:pt x="726772" y="667904"/>
                </a:cubicBezTo>
                <a:cubicBezTo>
                  <a:pt x="1212566" y="699589"/>
                  <a:pt x="528242" y="682913"/>
                  <a:pt x="978568" y="700750"/>
                </a:cubicBezTo>
                <a:lnTo>
                  <a:pt x="1963854" y="733597"/>
                </a:lnTo>
                <a:cubicBezTo>
                  <a:pt x="2424545" y="821355"/>
                  <a:pt x="1991514" y="748504"/>
                  <a:pt x="2357968" y="788340"/>
                </a:cubicBezTo>
                <a:cubicBezTo>
                  <a:pt x="2752225" y="831199"/>
                  <a:pt x="2652705" y="839206"/>
                  <a:pt x="3058616" y="864981"/>
                </a:cubicBezTo>
                <a:cubicBezTo>
                  <a:pt x="3167933" y="871922"/>
                  <a:pt x="3277568" y="872280"/>
                  <a:pt x="3387044" y="875930"/>
                </a:cubicBezTo>
                <a:cubicBezTo>
                  <a:pt x="3835273" y="836083"/>
                  <a:pt x="3871061" y="853421"/>
                  <a:pt x="4284749" y="744545"/>
                </a:cubicBezTo>
                <a:cubicBezTo>
                  <a:pt x="4359529" y="724864"/>
                  <a:pt x="4431300" y="695057"/>
                  <a:pt x="4503702" y="667904"/>
                </a:cubicBezTo>
                <a:cubicBezTo>
                  <a:pt x="4518983" y="662173"/>
                  <a:pt x="4531452" y="649015"/>
                  <a:pt x="4547492" y="646007"/>
                </a:cubicBezTo>
                <a:cubicBezTo>
                  <a:pt x="4590681" y="637908"/>
                  <a:pt x="4635073" y="638708"/>
                  <a:pt x="4678863" y="635058"/>
                </a:cubicBezTo>
                <a:cubicBezTo>
                  <a:pt x="4810235" y="594913"/>
                  <a:pt x="4950114" y="576060"/>
                  <a:pt x="5072978" y="514622"/>
                </a:cubicBezTo>
                <a:cubicBezTo>
                  <a:pt x="5124067" y="489075"/>
                  <a:pt x="5177678" y="468049"/>
                  <a:pt x="5226244" y="437981"/>
                </a:cubicBezTo>
                <a:cubicBezTo>
                  <a:pt x="5254851" y="420270"/>
                  <a:pt x="5275154" y="391351"/>
                  <a:pt x="5302878" y="372289"/>
                </a:cubicBezTo>
                <a:cubicBezTo>
                  <a:pt x="5333838" y="351002"/>
                  <a:pt x="5369348" y="337138"/>
                  <a:pt x="5401406" y="317545"/>
                </a:cubicBezTo>
                <a:cubicBezTo>
                  <a:pt x="5435087" y="296960"/>
                  <a:pt x="5466462" y="272775"/>
                  <a:pt x="5499935" y="251853"/>
                </a:cubicBezTo>
                <a:cubicBezTo>
                  <a:pt x="5554067" y="218017"/>
                  <a:pt x="5609411" y="186161"/>
                  <a:pt x="5664149" y="153315"/>
                </a:cubicBezTo>
                <a:cubicBezTo>
                  <a:pt x="5682395" y="142366"/>
                  <a:pt x="5699855" y="129986"/>
                  <a:pt x="5718887" y="120469"/>
                </a:cubicBezTo>
                <a:cubicBezTo>
                  <a:pt x="5771168" y="94326"/>
                  <a:pt x="5762429" y="100095"/>
                  <a:pt x="5817416" y="65725"/>
                </a:cubicBezTo>
                <a:cubicBezTo>
                  <a:pt x="5828573" y="58751"/>
                  <a:pt x="5840151" y="52252"/>
                  <a:pt x="5850259" y="43828"/>
                </a:cubicBezTo>
                <a:cubicBezTo>
                  <a:pt x="5862153" y="33915"/>
                  <a:pt x="5872154" y="21931"/>
                  <a:pt x="5883102" y="10982"/>
                </a:cubicBezTo>
                <a:cubicBezTo>
                  <a:pt x="5886751" y="25580"/>
                  <a:pt x="5894049" y="39729"/>
                  <a:pt x="5894049" y="54776"/>
                </a:cubicBezTo>
                <a:cubicBezTo>
                  <a:pt x="5894049" y="61795"/>
                  <a:pt x="5877318" y="121088"/>
                  <a:pt x="5872154" y="131417"/>
                </a:cubicBezTo>
                <a:cubicBezTo>
                  <a:pt x="5866270" y="143187"/>
                  <a:pt x="5856143" y="152494"/>
                  <a:pt x="5850259" y="164264"/>
                </a:cubicBezTo>
                <a:cubicBezTo>
                  <a:pt x="5845098" y="174587"/>
                  <a:pt x="5842960" y="186161"/>
                  <a:pt x="5839311" y="197110"/>
                </a:cubicBezTo>
                <a:cubicBezTo>
                  <a:pt x="5835662" y="171563"/>
                  <a:pt x="5831379" y="146099"/>
                  <a:pt x="5828364" y="120469"/>
                </a:cubicBezTo>
                <a:cubicBezTo>
                  <a:pt x="5824079" y="84042"/>
                  <a:pt x="5849157" y="29360"/>
                  <a:pt x="5817416" y="10982"/>
                </a:cubicBezTo>
                <a:cubicBezTo>
                  <a:pt x="5796408" y="-1182"/>
                  <a:pt x="5620277" y="33"/>
                  <a:pt x="5554673" y="33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9728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7178" t="3893" r="29002" b="4040"/>
          <a:stretch/>
        </p:blipFill>
        <p:spPr>
          <a:xfrm>
            <a:off x="5089777" y="3594784"/>
            <a:ext cx="591171" cy="5976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7178" t="3893" r="29002" b="4040"/>
          <a:stretch/>
        </p:blipFill>
        <p:spPr>
          <a:xfrm>
            <a:off x="3744086" y="3595666"/>
            <a:ext cx="591171" cy="597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Yakray</a:t>
            </a:r>
            <a:endParaRPr kumimoji="1" lang="zh-CN" altLang="en-US" dirty="0"/>
          </a:p>
        </p:txBody>
      </p:sp>
      <p:sp>
        <p:nvSpPr>
          <p:cNvPr id="38" name="Freeform 6"/>
          <p:cNvSpPr>
            <a:spLocks/>
          </p:cNvSpPr>
          <p:nvPr/>
        </p:nvSpPr>
        <p:spPr bwMode="auto">
          <a:xfrm>
            <a:off x="1120115" y="3890308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TextBox 16"/>
          <p:cNvSpPr txBox="1">
            <a:spLocks noChangeArrowheads="1"/>
          </p:cNvSpPr>
          <p:nvPr/>
        </p:nvSpPr>
        <p:spPr bwMode="auto">
          <a:xfrm>
            <a:off x="851519" y="3006071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head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40" name="Freeform 2"/>
          <p:cNvSpPr>
            <a:spLocks/>
          </p:cNvSpPr>
          <p:nvPr/>
        </p:nvSpPr>
        <p:spPr bwMode="auto">
          <a:xfrm>
            <a:off x="3660647" y="3149051"/>
            <a:ext cx="696505" cy="1974947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40"/>
          <p:cNvSpPr>
            <a:spLocks/>
          </p:cNvSpPr>
          <p:nvPr/>
        </p:nvSpPr>
        <p:spPr bwMode="auto">
          <a:xfrm rot="16200000">
            <a:off x="3989297" y="3387037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3739334" y="3159550"/>
            <a:ext cx="52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/>
              <a:t>90</a:t>
            </a:r>
            <a:endParaRPr lang="en-US" altLang="zh-CN" dirty="0"/>
          </a:p>
        </p:txBody>
      </p:sp>
      <p:sp>
        <p:nvSpPr>
          <p:cNvPr id="46" name="Freeform 45"/>
          <p:cNvSpPr/>
          <p:nvPr/>
        </p:nvSpPr>
        <p:spPr>
          <a:xfrm>
            <a:off x="1456261" y="3071984"/>
            <a:ext cx="2124812" cy="1188323"/>
          </a:xfrm>
          <a:custGeom>
            <a:avLst/>
            <a:gdLst>
              <a:gd name="connsiteX0" fmla="*/ 71222 w 2124812"/>
              <a:gd name="connsiteY0" fmla="*/ 1140843 h 1188323"/>
              <a:gd name="connsiteX1" fmla="*/ 11874 w 2124812"/>
              <a:gd name="connsiteY1" fmla="*/ 1105232 h 1188323"/>
              <a:gd name="connsiteX2" fmla="*/ 5 w 2124812"/>
              <a:gd name="connsiteY2" fmla="*/ 1140843 h 1188323"/>
              <a:gd name="connsiteX3" fmla="*/ 47483 w 2124812"/>
              <a:gd name="connsiteY3" fmla="*/ 1188323 h 1188323"/>
              <a:gd name="connsiteX4" fmla="*/ 83092 w 2124812"/>
              <a:gd name="connsiteY4" fmla="*/ 1164583 h 1188323"/>
              <a:gd name="connsiteX5" fmla="*/ 83092 w 2124812"/>
              <a:gd name="connsiteY5" fmla="*/ 1069622 h 1188323"/>
              <a:gd name="connsiteX6" fmla="*/ 47483 w 2124812"/>
              <a:gd name="connsiteY6" fmla="*/ 1081492 h 1188323"/>
              <a:gd name="connsiteX7" fmla="*/ 47483 w 2124812"/>
              <a:gd name="connsiteY7" fmla="*/ 1152713 h 1188323"/>
              <a:gd name="connsiteX8" fmla="*/ 83092 w 2124812"/>
              <a:gd name="connsiteY8" fmla="*/ 1140843 h 1188323"/>
              <a:gd name="connsiteX9" fmla="*/ 273004 w 2124812"/>
              <a:gd name="connsiteY9" fmla="*/ 1128973 h 1188323"/>
              <a:gd name="connsiteX10" fmla="*/ 344222 w 2124812"/>
              <a:gd name="connsiteY10" fmla="*/ 1105232 h 1188323"/>
              <a:gd name="connsiteX11" fmla="*/ 379830 w 2124812"/>
              <a:gd name="connsiteY11" fmla="*/ 1093362 h 1188323"/>
              <a:gd name="connsiteX12" fmla="*/ 451047 w 2124812"/>
              <a:gd name="connsiteY12" fmla="*/ 1057751 h 1188323"/>
              <a:gd name="connsiteX13" fmla="*/ 546004 w 2124812"/>
              <a:gd name="connsiteY13" fmla="*/ 986530 h 1188323"/>
              <a:gd name="connsiteX14" fmla="*/ 593482 w 2124812"/>
              <a:gd name="connsiteY14" fmla="*/ 962790 h 1188323"/>
              <a:gd name="connsiteX15" fmla="*/ 629091 w 2124812"/>
              <a:gd name="connsiteY15" fmla="*/ 939050 h 1188323"/>
              <a:gd name="connsiteX16" fmla="*/ 664699 w 2124812"/>
              <a:gd name="connsiteY16" fmla="*/ 903439 h 1188323"/>
              <a:gd name="connsiteX17" fmla="*/ 700308 w 2124812"/>
              <a:gd name="connsiteY17" fmla="*/ 891569 h 1188323"/>
              <a:gd name="connsiteX18" fmla="*/ 759656 w 2124812"/>
              <a:gd name="connsiteY18" fmla="*/ 844088 h 1188323"/>
              <a:gd name="connsiteX19" fmla="*/ 854612 w 2124812"/>
              <a:gd name="connsiteY19" fmla="*/ 796607 h 1188323"/>
              <a:gd name="connsiteX20" fmla="*/ 949568 w 2124812"/>
              <a:gd name="connsiteY20" fmla="*/ 737256 h 1188323"/>
              <a:gd name="connsiteX21" fmla="*/ 1032655 w 2124812"/>
              <a:gd name="connsiteY21" fmla="*/ 666035 h 1188323"/>
              <a:gd name="connsiteX22" fmla="*/ 1068264 w 2124812"/>
              <a:gd name="connsiteY22" fmla="*/ 642295 h 1188323"/>
              <a:gd name="connsiteX23" fmla="*/ 1139481 w 2124812"/>
              <a:gd name="connsiteY23" fmla="*/ 571074 h 1188323"/>
              <a:gd name="connsiteX24" fmla="*/ 1175090 w 2124812"/>
              <a:gd name="connsiteY24" fmla="*/ 547333 h 1188323"/>
              <a:gd name="connsiteX25" fmla="*/ 1281916 w 2124812"/>
              <a:gd name="connsiteY25" fmla="*/ 452372 h 1188323"/>
              <a:gd name="connsiteX26" fmla="*/ 1376872 w 2124812"/>
              <a:gd name="connsiteY26" fmla="*/ 369281 h 1188323"/>
              <a:gd name="connsiteX27" fmla="*/ 1412480 w 2124812"/>
              <a:gd name="connsiteY27" fmla="*/ 345540 h 1188323"/>
              <a:gd name="connsiteX28" fmla="*/ 1448089 w 2124812"/>
              <a:gd name="connsiteY28" fmla="*/ 333670 h 1188323"/>
              <a:gd name="connsiteX29" fmla="*/ 1566785 w 2124812"/>
              <a:gd name="connsiteY29" fmla="*/ 274319 h 1188323"/>
              <a:gd name="connsiteX30" fmla="*/ 1649871 w 2124812"/>
              <a:gd name="connsiteY30" fmla="*/ 238709 h 1188323"/>
              <a:gd name="connsiteX31" fmla="*/ 1685480 w 2124812"/>
              <a:gd name="connsiteY31" fmla="*/ 214968 h 1188323"/>
              <a:gd name="connsiteX32" fmla="*/ 1744828 w 2124812"/>
              <a:gd name="connsiteY32" fmla="*/ 203098 h 1188323"/>
              <a:gd name="connsiteX33" fmla="*/ 1816045 w 2124812"/>
              <a:gd name="connsiteY33" fmla="*/ 179358 h 1188323"/>
              <a:gd name="connsiteX34" fmla="*/ 1851654 w 2124812"/>
              <a:gd name="connsiteY34" fmla="*/ 155617 h 1188323"/>
              <a:gd name="connsiteX35" fmla="*/ 1970349 w 2124812"/>
              <a:gd name="connsiteY35" fmla="*/ 120007 h 1188323"/>
              <a:gd name="connsiteX36" fmla="*/ 2077175 w 2124812"/>
              <a:gd name="connsiteY36" fmla="*/ 96266 h 1188323"/>
              <a:gd name="connsiteX37" fmla="*/ 1994088 w 2124812"/>
              <a:gd name="connsiteY37" fmla="*/ 48786 h 1188323"/>
              <a:gd name="connsiteX38" fmla="*/ 1922871 w 2124812"/>
              <a:gd name="connsiteY38" fmla="*/ 1305 h 1188323"/>
              <a:gd name="connsiteX39" fmla="*/ 1958480 w 2124812"/>
              <a:gd name="connsiteY39" fmla="*/ 13175 h 1188323"/>
              <a:gd name="connsiteX40" fmla="*/ 1994088 w 2124812"/>
              <a:gd name="connsiteY40" fmla="*/ 36915 h 1188323"/>
              <a:gd name="connsiteX41" fmla="*/ 2029697 w 2124812"/>
              <a:gd name="connsiteY41" fmla="*/ 48786 h 1188323"/>
              <a:gd name="connsiteX42" fmla="*/ 2100914 w 2124812"/>
              <a:gd name="connsiteY42" fmla="*/ 96266 h 1188323"/>
              <a:gd name="connsiteX43" fmla="*/ 2124653 w 2124812"/>
              <a:gd name="connsiteY43" fmla="*/ 131877 h 1188323"/>
              <a:gd name="connsiteX44" fmla="*/ 2077175 w 2124812"/>
              <a:gd name="connsiteY44" fmla="*/ 226838 h 1188323"/>
              <a:gd name="connsiteX45" fmla="*/ 2053436 w 2124812"/>
              <a:gd name="connsiteY45" fmla="*/ 286189 h 1188323"/>
              <a:gd name="connsiteX46" fmla="*/ 2029697 w 2124812"/>
              <a:gd name="connsiteY46" fmla="*/ 333670 h 118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124812" h="1188323">
                <a:moveTo>
                  <a:pt x="71222" y="1140843"/>
                </a:moveTo>
                <a:cubicBezTo>
                  <a:pt x="51439" y="1128973"/>
                  <a:pt x="34945" y="1105232"/>
                  <a:pt x="11874" y="1105232"/>
                </a:cubicBezTo>
                <a:cubicBezTo>
                  <a:pt x="-638" y="1105232"/>
                  <a:pt x="5" y="1128331"/>
                  <a:pt x="5" y="1140843"/>
                </a:cubicBezTo>
                <a:cubicBezTo>
                  <a:pt x="5" y="1183048"/>
                  <a:pt x="15829" y="1177771"/>
                  <a:pt x="47483" y="1188323"/>
                </a:cubicBezTo>
                <a:cubicBezTo>
                  <a:pt x="59353" y="1180410"/>
                  <a:pt x="74181" y="1175723"/>
                  <a:pt x="83092" y="1164583"/>
                </a:cubicBezTo>
                <a:cubicBezTo>
                  <a:pt x="106450" y="1135384"/>
                  <a:pt x="89175" y="1100041"/>
                  <a:pt x="83092" y="1069622"/>
                </a:cubicBezTo>
                <a:cubicBezTo>
                  <a:pt x="71222" y="1073579"/>
                  <a:pt x="56330" y="1072645"/>
                  <a:pt x="47483" y="1081492"/>
                </a:cubicBezTo>
                <a:cubicBezTo>
                  <a:pt x="23743" y="1105232"/>
                  <a:pt x="39570" y="1128973"/>
                  <a:pt x="47483" y="1152713"/>
                </a:cubicBezTo>
                <a:lnTo>
                  <a:pt x="83092" y="1140843"/>
                </a:lnTo>
                <a:cubicBezTo>
                  <a:pt x="146396" y="1136886"/>
                  <a:pt x="210158" y="1137543"/>
                  <a:pt x="273004" y="1128973"/>
                </a:cubicBezTo>
                <a:cubicBezTo>
                  <a:pt x="297798" y="1125592"/>
                  <a:pt x="320483" y="1113146"/>
                  <a:pt x="344222" y="1105232"/>
                </a:cubicBezTo>
                <a:cubicBezTo>
                  <a:pt x="356091" y="1101275"/>
                  <a:pt x="369420" y="1100302"/>
                  <a:pt x="379830" y="1093362"/>
                </a:cubicBezTo>
                <a:cubicBezTo>
                  <a:pt x="425849" y="1062682"/>
                  <a:pt x="401906" y="1074134"/>
                  <a:pt x="451047" y="1057751"/>
                </a:cubicBezTo>
                <a:cubicBezTo>
                  <a:pt x="484431" y="1024367"/>
                  <a:pt x="492323" y="1013372"/>
                  <a:pt x="546004" y="986530"/>
                </a:cubicBezTo>
                <a:cubicBezTo>
                  <a:pt x="561830" y="978617"/>
                  <a:pt x="578119" y="971569"/>
                  <a:pt x="593482" y="962790"/>
                </a:cubicBezTo>
                <a:cubicBezTo>
                  <a:pt x="605868" y="955712"/>
                  <a:pt x="618132" y="948183"/>
                  <a:pt x="629091" y="939050"/>
                </a:cubicBezTo>
                <a:cubicBezTo>
                  <a:pt x="641986" y="928303"/>
                  <a:pt x="650732" y="912751"/>
                  <a:pt x="664699" y="903439"/>
                </a:cubicBezTo>
                <a:cubicBezTo>
                  <a:pt x="675109" y="896498"/>
                  <a:pt x="688438" y="895526"/>
                  <a:pt x="700308" y="891569"/>
                </a:cubicBezTo>
                <a:cubicBezTo>
                  <a:pt x="724739" y="867136"/>
                  <a:pt x="726712" y="862058"/>
                  <a:pt x="759656" y="844088"/>
                </a:cubicBezTo>
                <a:cubicBezTo>
                  <a:pt x="790723" y="827141"/>
                  <a:pt x="826302" y="817841"/>
                  <a:pt x="854612" y="796607"/>
                </a:cubicBezTo>
                <a:cubicBezTo>
                  <a:pt x="989110" y="695730"/>
                  <a:pt x="819224" y="818726"/>
                  <a:pt x="949568" y="737256"/>
                </a:cubicBezTo>
                <a:cubicBezTo>
                  <a:pt x="1020697" y="692798"/>
                  <a:pt x="974384" y="714596"/>
                  <a:pt x="1032655" y="666035"/>
                </a:cubicBezTo>
                <a:cubicBezTo>
                  <a:pt x="1043614" y="656902"/>
                  <a:pt x="1057602" y="651773"/>
                  <a:pt x="1068264" y="642295"/>
                </a:cubicBezTo>
                <a:cubicBezTo>
                  <a:pt x="1093356" y="619990"/>
                  <a:pt x="1111547" y="589698"/>
                  <a:pt x="1139481" y="571074"/>
                </a:cubicBezTo>
                <a:cubicBezTo>
                  <a:pt x="1151351" y="563160"/>
                  <a:pt x="1164428" y="556811"/>
                  <a:pt x="1175090" y="547333"/>
                </a:cubicBezTo>
                <a:cubicBezTo>
                  <a:pt x="1297042" y="438925"/>
                  <a:pt x="1201101" y="506250"/>
                  <a:pt x="1281916" y="452372"/>
                </a:cubicBezTo>
                <a:cubicBezTo>
                  <a:pt x="1321481" y="393020"/>
                  <a:pt x="1293784" y="424676"/>
                  <a:pt x="1376872" y="369281"/>
                </a:cubicBezTo>
                <a:cubicBezTo>
                  <a:pt x="1388741" y="361368"/>
                  <a:pt x="1398947" y="350051"/>
                  <a:pt x="1412480" y="345540"/>
                </a:cubicBezTo>
                <a:cubicBezTo>
                  <a:pt x="1424350" y="341583"/>
                  <a:pt x="1437152" y="339747"/>
                  <a:pt x="1448089" y="333670"/>
                </a:cubicBezTo>
                <a:cubicBezTo>
                  <a:pt x="1563713" y="269431"/>
                  <a:pt x="1473997" y="297517"/>
                  <a:pt x="1566785" y="274319"/>
                </a:cubicBezTo>
                <a:cubicBezTo>
                  <a:pt x="1656184" y="214717"/>
                  <a:pt x="1542563" y="284701"/>
                  <a:pt x="1649871" y="238709"/>
                </a:cubicBezTo>
                <a:cubicBezTo>
                  <a:pt x="1662983" y="233089"/>
                  <a:pt x="1672123" y="219977"/>
                  <a:pt x="1685480" y="214968"/>
                </a:cubicBezTo>
                <a:cubicBezTo>
                  <a:pt x="1704370" y="207884"/>
                  <a:pt x="1725364" y="208406"/>
                  <a:pt x="1744828" y="203098"/>
                </a:cubicBezTo>
                <a:cubicBezTo>
                  <a:pt x="1768969" y="196514"/>
                  <a:pt x="1816045" y="179358"/>
                  <a:pt x="1816045" y="179358"/>
                </a:cubicBezTo>
                <a:cubicBezTo>
                  <a:pt x="1827915" y="171444"/>
                  <a:pt x="1838618" y="161411"/>
                  <a:pt x="1851654" y="155617"/>
                </a:cubicBezTo>
                <a:cubicBezTo>
                  <a:pt x="1902424" y="133051"/>
                  <a:pt x="1922014" y="133817"/>
                  <a:pt x="1970349" y="120007"/>
                </a:cubicBezTo>
                <a:cubicBezTo>
                  <a:pt x="2052167" y="96630"/>
                  <a:pt x="1948649" y="117690"/>
                  <a:pt x="2077175" y="96266"/>
                </a:cubicBezTo>
                <a:cubicBezTo>
                  <a:pt x="2017842" y="76488"/>
                  <a:pt x="2059413" y="94516"/>
                  <a:pt x="1994088" y="48786"/>
                </a:cubicBezTo>
                <a:cubicBezTo>
                  <a:pt x="1970715" y="32424"/>
                  <a:pt x="1895804" y="-7718"/>
                  <a:pt x="1922871" y="1305"/>
                </a:cubicBezTo>
                <a:lnTo>
                  <a:pt x="1958480" y="13175"/>
                </a:lnTo>
                <a:cubicBezTo>
                  <a:pt x="1970349" y="21088"/>
                  <a:pt x="1981329" y="30535"/>
                  <a:pt x="1994088" y="36915"/>
                </a:cubicBezTo>
                <a:cubicBezTo>
                  <a:pt x="2005279" y="42511"/>
                  <a:pt x="2018760" y="42709"/>
                  <a:pt x="2029697" y="48786"/>
                </a:cubicBezTo>
                <a:cubicBezTo>
                  <a:pt x="2054637" y="62643"/>
                  <a:pt x="2100914" y="96266"/>
                  <a:pt x="2100914" y="96266"/>
                </a:cubicBezTo>
                <a:cubicBezTo>
                  <a:pt x="2108827" y="108136"/>
                  <a:pt x="2122308" y="117805"/>
                  <a:pt x="2124653" y="131877"/>
                </a:cubicBezTo>
                <a:cubicBezTo>
                  <a:pt x="2127999" y="151953"/>
                  <a:pt x="2077714" y="225760"/>
                  <a:pt x="2077175" y="226838"/>
                </a:cubicBezTo>
                <a:cubicBezTo>
                  <a:pt x="2067646" y="245896"/>
                  <a:pt x="2062965" y="267131"/>
                  <a:pt x="2053436" y="286189"/>
                </a:cubicBezTo>
                <a:cubicBezTo>
                  <a:pt x="2027502" y="338060"/>
                  <a:pt x="2029697" y="303937"/>
                  <a:pt x="2029697" y="33367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3992871" y="3530524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Freeform 48"/>
          <p:cNvSpPr>
            <a:spLocks/>
          </p:cNvSpPr>
          <p:nvPr/>
        </p:nvSpPr>
        <p:spPr bwMode="auto">
          <a:xfrm rot="16200000">
            <a:off x="3988432" y="3846001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Freeform 2"/>
          <p:cNvSpPr>
            <a:spLocks/>
          </p:cNvSpPr>
          <p:nvPr/>
        </p:nvSpPr>
        <p:spPr bwMode="auto">
          <a:xfrm>
            <a:off x="5061075" y="3148169"/>
            <a:ext cx="696505" cy="1866341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Freeform 50"/>
          <p:cNvSpPr>
            <a:spLocks/>
          </p:cNvSpPr>
          <p:nvPr/>
        </p:nvSpPr>
        <p:spPr bwMode="auto">
          <a:xfrm rot="16200000">
            <a:off x="5389725" y="3386155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TextBox 24"/>
          <p:cNvSpPr txBox="1">
            <a:spLocks noChangeArrowheads="1"/>
          </p:cNvSpPr>
          <p:nvPr/>
        </p:nvSpPr>
        <p:spPr bwMode="auto">
          <a:xfrm>
            <a:off x="5139762" y="3158668"/>
            <a:ext cx="5270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 smtClean="0"/>
              <a:t>87</a:t>
            </a:r>
            <a:endParaRPr lang="en-US" altLang="zh-CN" dirty="0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 rot="16200000">
            <a:off x="5388860" y="3845119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Freeform 53"/>
          <p:cNvSpPr/>
          <p:nvPr/>
        </p:nvSpPr>
        <p:spPr>
          <a:xfrm>
            <a:off x="5404247" y="3518693"/>
            <a:ext cx="1036469" cy="844998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TextBox 16"/>
          <p:cNvSpPr txBox="1">
            <a:spLocks noChangeArrowheads="1"/>
          </p:cNvSpPr>
          <p:nvPr/>
        </p:nvSpPr>
        <p:spPr bwMode="auto">
          <a:xfrm>
            <a:off x="3102509" y="968730"/>
            <a:ext cx="1846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Display 1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58" name="Freeform 57"/>
          <p:cNvSpPr/>
          <p:nvPr/>
        </p:nvSpPr>
        <p:spPr>
          <a:xfrm flipH="1" flipV="1">
            <a:off x="5889820" y="1653255"/>
            <a:ext cx="1609300" cy="1620409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4357153" y="4631306"/>
            <a:ext cx="1184350" cy="528964"/>
          </a:xfrm>
          <a:custGeom>
            <a:avLst/>
            <a:gdLst>
              <a:gd name="connsiteX0" fmla="*/ 1532667 w 1589412"/>
              <a:gd name="connsiteY0" fmla="*/ 21897 h 528964"/>
              <a:gd name="connsiteX1" fmla="*/ 1499824 w 1589412"/>
              <a:gd name="connsiteY1" fmla="*/ 76641 h 528964"/>
              <a:gd name="connsiteX2" fmla="*/ 1587405 w 1589412"/>
              <a:gd name="connsiteY2" fmla="*/ 43794 h 528964"/>
              <a:gd name="connsiteX3" fmla="*/ 1554562 w 1589412"/>
              <a:gd name="connsiteY3" fmla="*/ 10948 h 528964"/>
              <a:gd name="connsiteX4" fmla="*/ 1510772 w 1589412"/>
              <a:gd name="connsiteY4" fmla="*/ 0 h 528964"/>
              <a:gd name="connsiteX5" fmla="*/ 1488876 w 1589412"/>
              <a:gd name="connsiteY5" fmla="*/ 43794 h 528964"/>
              <a:gd name="connsiteX6" fmla="*/ 1510772 w 1589412"/>
              <a:gd name="connsiteY6" fmla="*/ 65692 h 528964"/>
              <a:gd name="connsiteX7" fmla="*/ 1532667 w 1589412"/>
              <a:gd name="connsiteY7" fmla="*/ 142333 h 528964"/>
              <a:gd name="connsiteX8" fmla="*/ 1488876 w 1589412"/>
              <a:gd name="connsiteY8" fmla="*/ 284666 h 528964"/>
              <a:gd name="connsiteX9" fmla="*/ 1445086 w 1589412"/>
              <a:gd name="connsiteY9" fmla="*/ 339410 h 528964"/>
              <a:gd name="connsiteX10" fmla="*/ 1401295 w 1589412"/>
              <a:gd name="connsiteY10" fmla="*/ 405102 h 528964"/>
              <a:gd name="connsiteX11" fmla="*/ 1335610 w 1589412"/>
              <a:gd name="connsiteY11" fmla="*/ 448897 h 528964"/>
              <a:gd name="connsiteX12" fmla="*/ 1291819 w 1589412"/>
              <a:gd name="connsiteY12" fmla="*/ 492692 h 528964"/>
              <a:gd name="connsiteX13" fmla="*/ 1171395 w 1589412"/>
              <a:gd name="connsiteY13" fmla="*/ 503640 h 528964"/>
              <a:gd name="connsiteX14" fmla="*/ 1029076 w 1589412"/>
              <a:gd name="connsiteY14" fmla="*/ 514589 h 528964"/>
              <a:gd name="connsiteX15" fmla="*/ 383167 w 1589412"/>
              <a:gd name="connsiteY15" fmla="*/ 481743 h 528964"/>
              <a:gd name="connsiteX16" fmla="*/ 328429 w 1589412"/>
              <a:gd name="connsiteY16" fmla="*/ 448897 h 528964"/>
              <a:gd name="connsiteX17" fmla="*/ 262743 w 1589412"/>
              <a:gd name="connsiteY17" fmla="*/ 361307 h 528964"/>
              <a:gd name="connsiteX18" fmla="*/ 197057 w 1589412"/>
              <a:gd name="connsiteY18" fmla="*/ 229922 h 528964"/>
              <a:gd name="connsiteX19" fmla="*/ 175162 w 1589412"/>
              <a:gd name="connsiteY19" fmla="*/ 186128 h 528964"/>
              <a:gd name="connsiteX20" fmla="*/ 164214 w 1589412"/>
              <a:gd name="connsiteY20" fmla="*/ 142333 h 528964"/>
              <a:gd name="connsiteX21" fmla="*/ 142319 w 1589412"/>
              <a:gd name="connsiteY21" fmla="*/ 87589 h 528964"/>
              <a:gd name="connsiteX22" fmla="*/ 131371 w 1589412"/>
              <a:gd name="connsiteY22" fmla="*/ 43794 h 528964"/>
              <a:gd name="connsiteX23" fmla="*/ 175162 w 1589412"/>
              <a:gd name="connsiteY23" fmla="*/ 65692 h 528964"/>
              <a:gd name="connsiteX24" fmla="*/ 208005 w 1589412"/>
              <a:gd name="connsiteY24" fmla="*/ 87589 h 528964"/>
              <a:gd name="connsiteX25" fmla="*/ 164214 w 1589412"/>
              <a:gd name="connsiteY25" fmla="*/ 76641 h 528964"/>
              <a:gd name="connsiteX26" fmla="*/ 120424 w 1589412"/>
              <a:gd name="connsiteY26" fmla="*/ 54743 h 528964"/>
              <a:gd name="connsiteX27" fmla="*/ 87581 w 1589412"/>
              <a:gd name="connsiteY27" fmla="*/ 32846 h 528964"/>
              <a:gd name="connsiteX28" fmla="*/ 54738 w 1589412"/>
              <a:gd name="connsiteY28" fmla="*/ 109487 h 528964"/>
              <a:gd name="connsiteX29" fmla="*/ 10948 w 1589412"/>
              <a:gd name="connsiteY29" fmla="*/ 186128 h 528964"/>
              <a:gd name="connsiteX30" fmla="*/ 0 w 1589412"/>
              <a:gd name="connsiteY30" fmla="*/ 197076 h 5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89412" h="528964">
                <a:moveTo>
                  <a:pt x="1532667" y="21897"/>
                </a:moveTo>
                <a:cubicBezTo>
                  <a:pt x="1521719" y="40145"/>
                  <a:pt x="1480066" y="68737"/>
                  <a:pt x="1499824" y="76641"/>
                </a:cubicBezTo>
                <a:cubicBezTo>
                  <a:pt x="1528773" y="88222"/>
                  <a:pt x="1567446" y="67748"/>
                  <a:pt x="1587405" y="43794"/>
                </a:cubicBezTo>
                <a:cubicBezTo>
                  <a:pt x="1597316" y="31899"/>
                  <a:pt x="1568005" y="18630"/>
                  <a:pt x="1554562" y="10948"/>
                </a:cubicBezTo>
                <a:cubicBezTo>
                  <a:pt x="1541499" y="3483"/>
                  <a:pt x="1525369" y="3649"/>
                  <a:pt x="1510772" y="0"/>
                </a:cubicBezTo>
                <a:cubicBezTo>
                  <a:pt x="1503473" y="14598"/>
                  <a:pt x="1488876" y="27473"/>
                  <a:pt x="1488876" y="43794"/>
                </a:cubicBezTo>
                <a:cubicBezTo>
                  <a:pt x="1488876" y="54116"/>
                  <a:pt x="1506580" y="56259"/>
                  <a:pt x="1510772" y="65692"/>
                </a:cubicBezTo>
                <a:cubicBezTo>
                  <a:pt x="1521562" y="89971"/>
                  <a:pt x="1525369" y="116786"/>
                  <a:pt x="1532667" y="142333"/>
                </a:cubicBezTo>
                <a:cubicBezTo>
                  <a:pt x="1519923" y="199686"/>
                  <a:pt x="1519662" y="238482"/>
                  <a:pt x="1488876" y="284666"/>
                </a:cubicBezTo>
                <a:cubicBezTo>
                  <a:pt x="1475915" y="304110"/>
                  <a:pt x="1458829" y="320511"/>
                  <a:pt x="1445086" y="339410"/>
                </a:cubicBezTo>
                <a:cubicBezTo>
                  <a:pt x="1429608" y="360694"/>
                  <a:pt x="1419903" y="386492"/>
                  <a:pt x="1401295" y="405102"/>
                </a:cubicBezTo>
                <a:cubicBezTo>
                  <a:pt x="1382688" y="423711"/>
                  <a:pt x="1356158" y="432457"/>
                  <a:pt x="1335610" y="448897"/>
                </a:cubicBezTo>
                <a:cubicBezTo>
                  <a:pt x="1319490" y="461794"/>
                  <a:pt x="1311404" y="486163"/>
                  <a:pt x="1291819" y="492692"/>
                </a:cubicBezTo>
                <a:cubicBezTo>
                  <a:pt x="1253581" y="505439"/>
                  <a:pt x="1211563" y="500292"/>
                  <a:pt x="1171395" y="503640"/>
                </a:cubicBezTo>
                <a:lnTo>
                  <a:pt x="1029076" y="514589"/>
                </a:lnTo>
                <a:cubicBezTo>
                  <a:pt x="1006886" y="514170"/>
                  <a:pt x="563034" y="563509"/>
                  <a:pt x="383167" y="481743"/>
                </a:cubicBezTo>
                <a:cubicBezTo>
                  <a:pt x="363796" y="472937"/>
                  <a:pt x="346675" y="459846"/>
                  <a:pt x="328429" y="448897"/>
                </a:cubicBezTo>
                <a:cubicBezTo>
                  <a:pt x="306534" y="419700"/>
                  <a:pt x="279063" y="393949"/>
                  <a:pt x="262743" y="361307"/>
                </a:cubicBezTo>
                <a:lnTo>
                  <a:pt x="197057" y="229922"/>
                </a:lnTo>
                <a:cubicBezTo>
                  <a:pt x="189759" y="215324"/>
                  <a:pt x="179120" y="201962"/>
                  <a:pt x="175162" y="186128"/>
                </a:cubicBezTo>
                <a:cubicBezTo>
                  <a:pt x="171513" y="171530"/>
                  <a:pt x="168972" y="156609"/>
                  <a:pt x="164214" y="142333"/>
                </a:cubicBezTo>
                <a:cubicBezTo>
                  <a:pt x="158000" y="123688"/>
                  <a:pt x="148533" y="106234"/>
                  <a:pt x="142319" y="87589"/>
                </a:cubicBezTo>
                <a:cubicBezTo>
                  <a:pt x="137561" y="73313"/>
                  <a:pt x="118851" y="52141"/>
                  <a:pt x="131371" y="43794"/>
                </a:cubicBezTo>
                <a:cubicBezTo>
                  <a:pt x="144950" y="34741"/>
                  <a:pt x="160992" y="57594"/>
                  <a:pt x="175162" y="65692"/>
                </a:cubicBezTo>
                <a:cubicBezTo>
                  <a:pt x="186586" y="72221"/>
                  <a:pt x="217309" y="78285"/>
                  <a:pt x="208005" y="87589"/>
                </a:cubicBezTo>
                <a:cubicBezTo>
                  <a:pt x="197366" y="98229"/>
                  <a:pt x="178811" y="80290"/>
                  <a:pt x="164214" y="76641"/>
                </a:cubicBezTo>
                <a:cubicBezTo>
                  <a:pt x="149617" y="69342"/>
                  <a:pt x="134593" y="62841"/>
                  <a:pt x="120424" y="54743"/>
                </a:cubicBezTo>
                <a:cubicBezTo>
                  <a:pt x="109000" y="48214"/>
                  <a:pt x="97689" y="24422"/>
                  <a:pt x="87581" y="32846"/>
                </a:cubicBezTo>
                <a:cubicBezTo>
                  <a:pt x="66230" y="50640"/>
                  <a:pt x="66238" y="84184"/>
                  <a:pt x="54738" y="109487"/>
                </a:cubicBezTo>
                <a:cubicBezTo>
                  <a:pt x="40752" y="140259"/>
                  <a:pt x="30775" y="159689"/>
                  <a:pt x="10948" y="186128"/>
                </a:cubicBezTo>
                <a:cubicBezTo>
                  <a:pt x="7852" y="190257"/>
                  <a:pt x="3649" y="193427"/>
                  <a:pt x="0" y="197076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 rot="16200000">
            <a:off x="5355151" y="4238391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 rot="16200000">
            <a:off x="3963938" y="4248458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Freeform 61"/>
          <p:cNvSpPr/>
          <p:nvPr/>
        </p:nvSpPr>
        <p:spPr>
          <a:xfrm>
            <a:off x="3820720" y="4598459"/>
            <a:ext cx="416009" cy="394154"/>
          </a:xfrm>
          <a:custGeom>
            <a:avLst/>
            <a:gdLst>
              <a:gd name="connsiteX0" fmla="*/ 416009 w 416009"/>
              <a:gd name="connsiteY0" fmla="*/ 0 h 394154"/>
              <a:gd name="connsiteX1" fmla="*/ 350323 w 416009"/>
              <a:gd name="connsiteY1" fmla="*/ 43795 h 394154"/>
              <a:gd name="connsiteX2" fmla="*/ 328428 w 416009"/>
              <a:gd name="connsiteY2" fmla="*/ 65693 h 394154"/>
              <a:gd name="connsiteX3" fmla="*/ 284638 w 416009"/>
              <a:gd name="connsiteY3" fmla="*/ 98539 h 394154"/>
              <a:gd name="connsiteX4" fmla="*/ 262742 w 416009"/>
              <a:gd name="connsiteY4" fmla="*/ 131385 h 394154"/>
              <a:gd name="connsiteX5" fmla="*/ 142319 w 416009"/>
              <a:gd name="connsiteY5" fmla="*/ 218975 h 394154"/>
              <a:gd name="connsiteX6" fmla="*/ 76633 w 416009"/>
              <a:gd name="connsiteY6" fmla="*/ 295616 h 394154"/>
              <a:gd name="connsiteX7" fmla="*/ 43790 w 416009"/>
              <a:gd name="connsiteY7" fmla="*/ 339410 h 394154"/>
              <a:gd name="connsiteX8" fmla="*/ 0 w 416009"/>
              <a:gd name="connsiteY8" fmla="*/ 394154 h 394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009" h="394154">
                <a:moveTo>
                  <a:pt x="416009" y="0"/>
                </a:moveTo>
                <a:cubicBezTo>
                  <a:pt x="394114" y="14598"/>
                  <a:pt x="371375" y="28004"/>
                  <a:pt x="350323" y="43795"/>
                </a:cubicBezTo>
                <a:cubicBezTo>
                  <a:pt x="342066" y="49989"/>
                  <a:pt x="336357" y="59084"/>
                  <a:pt x="328428" y="65693"/>
                </a:cubicBezTo>
                <a:cubicBezTo>
                  <a:pt x="314411" y="77375"/>
                  <a:pt x="297540" y="85636"/>
                  <a:pt x="284638" y="98539"/>
                </a:cubicBezTo>
                <a:cubicBezTo>
                  <a:pt x="275334" y="107844"/>
                  <a:pt x="272046" y="122080"/>
                  <a:pt x="262742" y="131385"/>
                </a:cubicBezTo>
                <a:cubicBezTo>
                  <a:pt x="210455" y="183677"/>
                  <a:pt x="210142" y="117234"/>
                  <a:pt x="142319" y="218975"/>
                </a:cubicBezTo>
                <a:cubicBezTo>
                  <a:pt x="95435" y="289305"/>
                  <a:pt x="150965" y="210657"/>
                  <a:pt x="76633" y="295616"/>
                </a:cubicBezTo>
                <a:cubicBezTo>
                  <a:pt x="64618" y="309349"/>
                  <a:pt x="55664" y="325555"/>
                  <a:pt x="43790" y="339410"/>
                </a:cubicBezTo>
                <a:cubicBezTo>
                  <a:pt x="-2543" y="393471"/>
                  <a:pt x="21940" y="350269"/>
                  <a:pt x="0" y="394154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TextBox 16"/>
          <p:cNvSpPr txBox="1">
            <a:spLocks noChangeArrowheads="1"/>
          </p:cNvSpPr>
          <p:nvPr/>
        </p:nvSpPr>
        <p:spPr bwMode="auto">
          <a:xfrm>
            <a:off x="6615828" y="1099232"/>
            <a:ext cx="18469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Display 2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4" name="Freeform 63"/>
          <p:cNvSpPr/>
          <p:nvPr/>
        </p:nvSpPr>
        <p:spPr>
          <a:xfrm flipV="1">
            <a:off x="4323444" y="1590838"/>
            <a:ext cx="1229648" cy="1539612"/>
          </a:xfrm>
          <a:custGeom>
            <a:avLst/>
            <a:gdLst>
              <a:gd name="connsiteX0" fmla="*/ 62825 w 1036469"/>
              <a:gd name="connsiteY0" fmla="*/ 796179 h 844998"/>
              <a:gd name="connsiteX1" fmla="*/ 3477 w 1036469"/>
              <a:gd name="connsiteY1" fmla="*/ 808049 h 844998"/>
              <a:gd name="connsiteX2" fmla="*/ 15347 w 1036469"/>
              <a:gd name="connsiteY2" fmla="*/ 843660 h 844998"/>
              <a:gd name="connsiteX3" fmla="*/ 50955 w 1036469"/>
              <a:gd name="connsiteY3" fmla="*/ 831790 h 844998"/>
              <a:gd name="connsiteX4" fmla="*/ 62825 w 1036469"/>
              <a:gd name="connsiteY4" fmla="*/ 772439 h 844998"/>
              <a:gd name="connsiteX5" fmla="*/ 39086 w 1036469"/>
              <a:gd name="connsiteY5" fmla="*/ 808049 h 844998"/>
              <a:gd name="connsiteX6" fmla="*/ 74694 w 1036469"/>
              <a:gd name="connsiteY6" fmla="*/ 819920 h 844998"/>
              <a:gd name="connsiteX7" fmla="*/ 27216 w 1036469"/>
              <a:gd name="connsiteY7" fmla="*/ 736828 h 844998"/>
              <a:gd name="connsiteX8" fmla="*/ 39086 w 1036469"/>
              <a:gd name="connsiteY8" fmla="*/ 784309 h 844998"/>
              <a:gd name="connsiteX9" fmla="*/ 74694 w 1036469"/>
              <a:gd name="connsiteY9" fmla="*/ 796179 h 844998"/>
              <a:gd name="connsiteX10" fmla="*/ 169651 w 1036469"/>
              <a:gd name="connsiteY10" fmla="*/ 784309 h 844998"/>
              <a:gd name="connsiteX11" fmla="*/ 217129 w 1036469"/>
              <a:gd name="connsiteY11" fmla="*/ 772439 h 844998"/>
              <a:gd name="connsiteX12" fmla="*/ 252738 w 1036469"/>
              <a:gd name="connsiteY12" fmla="*/ 748698 h 844998"/>
              <a:gd name="connsiteX13" fmla="*/ 288346 w 1036469"/>
              <a:gd name="connsiteY13" fmla="*/ 736828 h 844998"/>
              <a:gd name="connsiteX14" fmla="*/ 347694 w 1036469"/>
              <a:gd name="connsiteY14" fmla="*/ 677477 h 844998"/>
              <a:gd name="connsiteX15" fmla="*/ 383303 w 1036469"/>
              <a:gd name="connsiteY15" fmla="*/ 653737 h 844998"/>
              <a:gd name="connsiteX16" fmla="*/ 454520 w 1036469"/>
              <a:gd name="connsiteY16" fmla="*/ 582516 h 844998"/>
              <a:gd name="connsiteX17" fmla="*/ 478259 w 1036469"/>
              <a:gd name="connsiteY17" fmla="*/ 558775 h 844998"/>
              <a:gd name="connsiteX18" fmla="*/ 525737 w 1036469"/>
              <a:gd name="connsiteY18" fmla="*/ 523165 h 844998"/>
              <a:gd name="connsiteX19" fmla="*/ 561346 w 1036469"/>
              <a:gd name="connsiteY19" fmla="*/ 487554 h 844998"/>
              <a:gd name="connsiteX20" fmla="*/ 632563 w 1036469"/>
              <a:gd name="connsiteY20" fmla="*/ 428203 h 844998"/>
              <a:gd name="connsiteX21" fmla="*/ 644433 w 1036469"/>
              <a:gd name="connsiteY21" fmla="*/ 392593 h 844998"/>
              <a:gd name="connsiteX22" fmla="*/ 668172 w 1036469"/>
              <a:gd name="connsiteY22" fmla="*/ 368852 h 844998"/>
              <a:gd name="connsiteX23" fmla="*/ 715650 w 1036469"/>
              <a:gd name="connsiteY23" fmla="*/ 297631 h 844998"/>
              <a:gd name="connsiteX24" fmla="*/ 739389 w 1036469"/>
              <a:gd name="connsiteY24" fmla="*/ 262021 h 844998"/>
              <a:gd name="connsiteX25" fmla="*/ 751258 w 1036469"/>
              <a:gd name="connsiteY25" fmla="*/ 226410 h 844998"/>
              <a:gd name="connsiteX26" fmla="*/ 798737 w 1036469"/>
              <a:gd name="connsiteY26" fmla="*/ 167059 h 844998"/>
              <a:gd name="connsiteX27" fmla="*/ 846215 w 1036469"/>
              <a:gd name="connsiteY27" fmla="*/ 143319 h 844998"/>
              <a:gd name="connsiteX28" fmla="*/ 881823 w 1036469"/>
              <a:gd name="connsiteY28" fmla="*/ 119579 h 844998"/>
              <a:gd name="connsiteX29" fmla="*/ 953041 w 1036469"/>
              <a:gd name="connsiteY29" fmla="*/ 95838 h 844998"/>
              <a:gd name="connsiteX30" fmla="*/ 988649 w 1036469"/>
              <a:gd name="connsiteY30" fmla="*/ 72098 h 844998"/>
              <a:gd name="connsiteX31" fmla="*/ 1024258 w 1036469"/>
              <a:gd name="connsiteY31" fmla="*/ 60228 h 844998"/>
              <a:gd name="connsiteX32" fmla="*/ 964910 w 1036469"/>
              <a:gd name="connsiteY32" fmla="*/ 48357 h 844998"/>
              <a:gd name="connsiteX33" fmla="*/ 929302 w 1036469"/>
              <a:gd name="connsiteY33" fmla="*/ 36487 h 844998"/>
              <a:gd name="connsiteX34" fmla="*/ 905563 w 1036469"/>
              <a:gd name="connsiteY34" fmla="*/ 877 h 844998"/>
              <a:gd name="connsiteX35" fmla="*/ 988649 w 1036469"/>
              <a:gd name="connsiteY35" fmla="*/ 48357 h 844998"/>
              <a:gd name="connsiteX36" fmla="*/ 1024258 w 1036469"/>
              <a:gd name="connsiteY36" fmla="*/ 178930 h 844998"/>
              <a:gd name="connsiteX37" fmla="*/ 1000519 w 1036469"/>
              <a:gd name="connsiteY37" fmla="*/ 250151 h 844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36469" h="844998">
                <a:moveTo>
                  <a:pt x="62825" y="796179"/>
                </a:moveTo>
                <a:cubicBezTo>
                  <a:pt x="43042" y="800136"/>
                  <a:pt x="17742" y="793783"/>
                  <a:pt x="3477" y="808049"/>
                </a:cubicBezTo>
                <a:cubicBezTo>
                  <a:pt x="-5370" y="816897"/>
                  <a:pt x="4156" y="838064"/>
                  <a:pt x="15347" y="843660"/>
                </a:cubicBezTo>
                <a:cubicBezTo>
                  <a:pt x="26537" y="849256"/>
                  <a:pt x="39086" y="835747"/>
                  <a:pt x="50955" y="831790"/>
                </a:cubicBezTo>
                <a:cubicBezTo>
                  <a:pt x="107281" y="775462"/>
                  <a:pt x="119668" y="791387"/>
                  <a:pt x="62825" y="772439"/>
                </a:cubicBezTo>
                <a:cubicBezTo>
                  <a:pt x="54912" y="784309"/>
                  <a:pt x="35626" y="794209"/>
                  <a:pt x="39086" y="808049"/>
                </a:cubicBezTo>
                <a:cubicBezTo>
                  <a:pt x="42120" y="820187"/>
                  <a:pt x="70048" y="831537"/>
                  <a:pt x="74694" y="819920"/>
                </a:cubicBezTo>
                <a:cubicBezTo>
                  <a:pt x="102547" y="750283"/>
                  <a:pt x="63939" y="749069"/>
                  <a:pt x="27216" y="736828"/>
                </a:cubicBezTo>
                <a:cubicBezTo>
                  <a:pt x="31173" y="752655"/>
                  <a:pt x="28895" y="771570"/>
                  <a:pt x="39086" y="784309"/>
                </a:cubicBezTo>
                <a:cubicBezTo>
                  <a:pt x="46902" y="794079"/>
                  <a:pt x="62183" y="796179"/>
                  <a:pt x="74694" y="796179"/>
                </a:cubicBezTo>
                <a:cubicBezTo>
                  <a:pt x="106593" y="796179"/>
                  <a:pt x="137999" y="788266"/>
                  <a:pt x="169651" y="784309"/>
                </a:cubicBezTo>
                <a:cubicBezTo>
                  <a:pt x="185477" y="780352"/>
                  <a:pt x="202135" y="778865"/>
                  <a:pt x="217129" y="772439"/>
                </a:cubicBezTo>
                <a:cubicBezTo>
                  <a:pt x="230241" y="766819"/>
                  <a:pt x="239978" y="755078"/>
                  <a:pt x="252738" y="748698"/>
                </a:cubicBezTo>
                <a:cubicBezTo>
                  <a:pt x="263928" y="743102"/>
                  <a:pt x="276477" y="740785"/>
                  <a:pt x="288346" y="736828"/>
                </a:cubicBezTo>
                <a:cubicBezTo>
                  <a:pt x="308129" y="717044"/>
                  <a:pt x="324415" y="692996"/>
                  <a:pt x="347694" y="677477"/>
                </a:cubicBezTo>
                <a:cubicBezTo>
                  <a:pt x="359564" y="669564"/>
                  <a:pt x="372641" y="663215"/>
                  <a:pt x="383303" y="653737"/>
                </a:cubicBezTo>
                <a:cubicBezTo>
                  <a:pt x="408395" y="631432"/>
                  <a:pt x="430781" y="606256"/>
                  <a:pt x="454520" y="582516"/>
                </a:cubicBezTo>
                <a:cubicBezTo>
                  <a:pt x="462433" y="574602"/>
                  <a:pt x="469306" y="565490"/>
                  <a:pt x="478259" y="558775"/>
                </a:cubicBezTo>
                <a:cubicBezTo>
                  <a:pt x="494085" y="546905"/>
                  <a:pt x="510717" y="536040"/>
                  <a:pt x="525737" y="523165"/>
                </a:cubicBezTo>
                <a:cubicBezTo>
                  <a:pt x="538482" y="512240"/>
                  <a:pt x="548450" y="498301"/>
                  <a:pt x="561346" y="487554"/>
                </a:cubicBezTo>
                <a:cubicBezTo>
                  <a:pt x="660498" y="404923"/>
                  <a:pt x="528528" y="532244"/>
                  <a:pt x="632563" y="428203"/>
                </a:cubicBezTo>
                <a:cubicBezTo>
                  <a:pt x="636520" y="416333"/>
                  <a:pt x="637996" y="403322"/>
                  <a:pt x="644433" y="392593"/>
                </a:cubicBezTo>
                <a:cubicBezTo>
                  <a:pt x="650191" y="382997"/>
                  <a:pt x="661458" y="377805"/>
                  <a:pt x="668172" y="368852"/>
                </a:cubicBezTo>
                <a:cubicBezTo>
                  <a:pt x="685290" y="346026"/>
                  <a:pt x="699824" y="321371"/>
                  <a:pt x="715650" y="297631"/>
                </a:cubicBezTo>
                <a:lnTo>
                  <a:pt x="739389" y="262021"/>
                </a:lnTo>
                <a:cubicBezTo>
                  <a:pt x="743345" y="250151"/>
                  <a:pt x="745663" y="237601"/>
                  <a:pt x="751258" y="226410"/>
                </a:cubicBezTo>
                <a:cubicBezTo>
                  <a:pt x="759193" y="210540"/>
                  <a:pt x="782179" y="178098"/>
                  <a:pt x="798737" y="167059"/>
                </a:cubicBezTo>
                <a:cubicBezTo>
                  <a:pt x="813459" y="157244"/>
                  <a:pt x="830852" y="152098"/>
                  <a:pt x="846215" y="143319"/>
                </a:cubicBezTo>
                <a:cubicBezTo>
                  <a:pt x="858601" y="136241"/>
                  <a:pt x="868787" y="125373"/>
                  <a:pt x="881823" y="119579"/>
                </a:cubicBezTo>
                <a:cubicBezTo>
                  <a:pt x="904690" y="109415"/>
                  <a:pt x="953041" y="95838"/>
                  <a:pt x="953041" y="95838"/>
                </a:cubicBezTo>
                <a:cubicBezTo>
                  <a:pt x="964910" y="87925"/>
                  <a:pt x="975890" y="78478"/>
                  <a:pt x="988649" y="72098"/>
                </a:cubicBezTo>
                <a:cubicBezTo>
                  <a:pt x="999840" y="66502"/>
                  <a:pt x="1033105" y="69076"/>
                  <a:pt x="1024258" y="60228"/>
                </a:cubicBezTo>
                <a:cubicBezTo>
                  <a:pt x="1009993" y="45962"/>
                  <a:pt x="984482" y="53250"/>
                  <a:pt x="964910" y="48357"/>
                </a:cubicBezTo>
                <a:cubicBezTo>
                  <a:pt x="952772" y="45322"/>
                  <a:pt x="941171" y="40444"/>
                  <a:pt x="929302" y="36487"/>
                </a:cubicBezTo>
                <a:cubicBezTo>
                  <a:pt x="921389" y="24617"/>
                  <a:pt x="892803" y="-5503"/>
                  <a:pt x="905563" y="877"/>
                </a:cubicBezTo>
                <a:cubicBezTo>
                  <a:pt x="965800" y="30997"/>
                  <a:pt x="938319" y="14802"/>
                  <a:pt x="988649" y="48357"/>
                </a:cubicBezTo>
                <a:cubicBezTo>
                  <a:pt x="1040945" y="126805"/>
                  <a:pt x="1046230" y="98361"/>
                  <a:pt x="1024258" y="178930"/>
                </a:cubicBezTo>
                <a:cubicBezTo>
                  <a:pt x="1017674" y="203073"/>
                  <a:pt x="1000519" y="250151"/>
                  <a:pt x="1000519" y="250151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TextBox 16"/>
          <p:cNvSpPr txBox="1">
            <a:spLocks noChangeArrowheads="1"/>
          </p:cNvSpPr>
          <p:nvPr/>
        </p:nvSpPr>
        <p:spPr bwMode="auto">
          <a:xfrm>
            <a:off x="905390" y="5446752"/>
            <a:ext cx="129284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Node *</a:t>
            </a:r>
            <a:endParaRPr lang="en-US" altLang="zh-CN" dirty="0">
              <a:latin typeface="Courier" charset="0"/>
              <a:cs typeface="Courier" charset="0"/>
            </a:endParaRPr>
          </a:p>
          <a:p>
            <a:pPr algn="ctr" eaLnBrk="1" hangingPunct="1"/>
            <a:r>
              <a:rPr lang="en-US" altLang="zh-CN" dirty="0" smtClean="0">
                <a:latin typeface="Courier" charset="0"/>
                <a:cs typeface="Courier" charset="0"/>
              </a:rPr>
              <a:t>tail</a:t>
            </a:r>
            <a:endParaRPr lang="en-US" altLang="zh-CN" dirty="0">
              <a:latin typeface="Courier" charset="0"/>
              <a:cs typeface="Courier" charset="0"/>
            </a:endParaRPr>
          </a:p>
        </p:txBody>
      </p:sp>
      <p:sp>
        <p:nvSpPr>
          <p:cNvPr id="66" name="Freeform 6"/>
          <p:cNvSpPr>
            <a:spLocks/>
          </p:cNvSpPr>
          <p:nvPr/>
        </p:nvSpPr>
        <p:spPr bwMode="auto">
          <a:xfrm>
            <a:off x="1141143" y="4929554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Freeform 66"/>
          <p:cNvSpPr/>
          <p:nvPr/>
        </p:nvSpPr>
        <p:spPr>
          <a:xfrm>
            <a:off x="1539385" y="4686018"/>
            <a:ext cx="5894049" cy="875930"/>
          </a:xfrm>
          <a:custGeom>
            <a:avLst/>
            <a:gdLst>
              <a:gd name="connsiteX0" fmla="*/ 48020 w 5894049"/>
              <a:gd name="connsiteY0" fmla="*/ 678853 h 875930"/>
              <a:gd name="connsiteX1" fmla="*/ 15177 w 5894049"/>
              <a:gd name="connsiteY1" fmla="*/ 733597 h 875930"/>
              <a:gd name="connsiteX2" fmla="*/ 4229 w 5894049"/>
              <a:gd name="connsiteY2" fmla="*/ 700750 h 875930"/>
              <a:gd name="connsiteX3" fmla="*/ 135601 w 5894049"/>
              <a:gd name="connsiteY3" fmla="*/ 678853 h 875930"/>
              <a:gd name="connsiteX4" fmla="*/ 354553 w 5894049"/>
              <a:gd name="connsiteY4" fmla="*/ 656956 h 875930"/>
              <a:gd name="connsiteX5" fmla="*/ 726772 w 5894049"/>
              <a:gd name="connsiteY5" fmla="*/ 667904 h 875930"/>
              <a:gd name="connsiteX6" fmla="*/ 978568 w 5894049"/>
              <a:gd name="connsiteY6" fmla="*/ 700750 h 875930"/>
              <a:gd name="connsiteX7" fmla="*/ 1963854 w 5894049"/>
              <a:gd name="connsiteY7" fmla="*/ 733597 h 875930"/>
              <a:gd name="connsiteX8" fmla="*/ 2357968 w 5894049"/>
              <a:gd name="connsiteY8" fmla="*/ 788340 h 875930"/>
              <a:gd name="connsiteX9" fmla="*/ 3058616 w 5894049"/>
              <a:gd name="connsiteY9" fmla="*/ 864981 h 875930"/>
              <a:gd name="connsiteX10" fmla="*/ 3387044 w 5894049"/>
              <a:gd name="connsiteY10" fmla="*/ 875930 h 875930"/>
              <a:gd name="connsiteX11" fmla="*/ 4284749 w 5894049"/>
              <a:gd name="connsiteY11" fmla="*/ 744545 h 875930"/>
              <a:gd name="connsiteX12" fmla="*/ 4503702 w 5894049"/>
              <a:gd name="connsiteY12" fmla="*/ 667904 h 875930"/>
              <a:gd name="connsiteX13" fmla="*/ 4547492 w 5894049"/>
              <a:gd name="connsiteY13" fmla="*/ 646007 h 875930"/>
              <a:gd name="connsiteX14" fmla="*/ 4678863 w 5894049"/>
              <a:gd name="connsiteY14" fmla="*/ 635058 h 875930"/>
              <a:gd name="connsiteX15" fmla="*/ 5072978 w 5894049"/>
              <a:gd name="connsiteY15" fmla="*/ 514622 h 875930"/>
              <a:gd name="connsiteX16" fmla="*/ 5226244 w 5894049"/>
              <a:gd name="connsiteY16" fmla="*/ 437981 h 875930"/>
              <a:gd name="connsiteX17" fmla="*/ 5302878 w 5894049"/>
              <a:gd name="connsiteY17" fmla="*/ 372289 h 875930"/>
              <a:gd name="connsiteX18" fmla="*/ 5401406 w 5894049"/>
              <a:gd name="connsiteY18" fmla="*/ 317545 h 875930"/>
              <a:gd name="connsiteX19" fmla="*/ 5499935 w 5894049"/>
              <a:gd name="connsiteY19" fmla="*/ 251853 h 875930"/>
              <a:gd name="connsiteX20" fmla="*/ 5664149 w 5894049"/>
              <a:gd name="connsiteY20" fmla="*/ 153315 h 875930"/>
              <a:gd name="connsiteX21" fmla="*/ 5718887 w 5894049"/>
              <a:gd name="connsiteY21" fmla="*/ 120469 h 875930"/>
              <a:gd name="connsiteX22" fmla="*/ 5817416 w 5894049"/>
              <a:gd name="connsiteY22" fmla="*/ 65725 h 875930"/>
              <a:gd name="connsiteX23" fmla="*/ 5850259 w 5894049"/>
              <a:gd name="connsiteY23" fmla="*/ 43828 h 875930"/>
              <a:gd name="connsiteX24" fmla="*/ 5883102 w 5894049"/>
              <a:gd name="connsiteY24" fmla="*/ 10982 h 875930"/>
              <a:gd name="connsiteX25" fmla="*/ 5894049 w 5894049"/>
              <a:gd name="connsiteY25" fmla="*/ 54776 h 875930"/>
              <a:gd name="connsiteX26" fmla="*/ 5872154 w 5894049"/>
              <a:gd name="connsiteY26" fmla="*/ 131417 h 875930"/>
              <a:gd name="connsiteX27" fmla="*/ 5850259 w 5894049"/>
              <a:gd name="connsiteY27" fmla="*/ 164264 h 875930"/>
              <a:gd name="connsiteX28" fmla="*/ 5839311 w 5894049"/>
              <a:gd name="connsiteY28" fmla="*/ 197110 h 875930"/>
              <a:gd name="connsiteX29" fmla="*/ 5828364 w 5894049"/>
              <a:gd name="connsiteY29" fmla="*/ 120469 h 875930"/>
              <a:gd name="connsiteX30" fmla="*/ 5817416 w 5894049"/>
              <a:gd name="connsiteY30" fmla="*/ 10982 h 875930"/>
              <a:gd name="connsiteX31" fmla="*/ 5554673 w 5894049"/>
              <a:gd name="connsiteY31" fmla="*/ 33 h 87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94049" h="875930">
                <a:moveTo>
                  <a:pt x="48020" y="678853"/>
                </a:moveTo>
                <a:cubicBezTo>
                  <a:pt x="37072" y="697101"/>
                  <a:pt x="34210" y="724080"/>
                  <a:pt x="15177" y="733597"/>
                </a:cubicBezTo>
                <a:cubicBezTo>
                  <a:pt x="4854" y="738759"/>
                  <a:pt x="-6277" y="705526"/>
                  <a:pt x="4229" y="700750"/>
                </a:cubicBezTo>
                <a:cubicBezTo>
                  <a:pt x="44644" y="682378"/>
                  <a:pt x="91549" y="684360"/>
                  <a:pt x="135601" y="678853"/>
                </a:cubicBezTo>
                <a:cubicBezTo>
                  <a:pt x="208383" y="669755"/>
                  <a:pt x="281569" y="664255"/>
                  <a:pt x="354553" y="656956"/>
                </a:cubicBezTo>
                <a:cubicBezTo>
                  <a:pt x="478626" y="660605"/>
                  <a:pt x="602909" y="659825"/>
                  <a:pt x="726772" y="667904"/>
                </a:cubicBezTo>
                <a:cubicBezTo>
                  <a:pt x="1212566" y="699589"/>
                  <a:pt x="528242" y="682913"/>
                  <a:pt x="978568" y="700750"/>
                </a:cubicBezTo>
                <a:lnTo>
                  <a:pt x="1963854" y="733597"/>
                </a:lnTo>
                <a:cubicBezTo>
                  <a:pt x="2424545" y="821355"/>
                  <a:pt x="1991514" y="748504"/>
                  <a:pt x="2357968" y="788340"/>
                </a:cubicBezTo>
                <a:cubicBezTo>
                  <a:pt x="2752225" y="831199"/>
                  <a:pt x="2652705" y="839206"/>
                  <a:pt x="3058616" y="864981"/>
                </a:cubicBezTo>
                <a:cubicBezTo>
                  <a:pt x="3167933" y="871922"/>
                  <a:pt x="3277568" y="872280"/>
                  <a:pt x="3387044" y="875930"/>
                </a:cubicBezTo>
                <a:cubicBezTo>
                  <a:pt x="3835273" y="836083"/>
                  <a:pt x="3871061" y="853421"/>
                  <a:pt x="4284749" y="744545"/>
                </a:cubicBezTo>
                <a:cubicBezTo>
                  <a:pt x="4359529" y="724864"/>
                  <a:pt x="4431300" y="695057"/>
                  <a:pt x="4503702" y="667904"/>
                </a:cubicBezTo>
                <a:cubicBezTo>
                  <a:pt x="4518983" y="662173"/>
                  <a:pt x="4531452" y="649015"/>
                  <a:pt x="4547492" y="646007"/>
                </a:cubicBezTo>
                <a:cubicBezTo>
                  <a:pt x="4590681" y="637908"/>
                  <a:pt x="4635073" y="638708"/>
                  <a:pt x="4678863" y="635058"/>
                </a:cubicBezTo>
                <a:cubicBezTo>
                  <a:pt x="4810235" y="594913"/>
                  <a:pt x="4950114" y="576060"/>
                  <a:pt x="5072978" y="514622"/>
                </a:cubicBezTo>
                <a:cubicBezTo>
                  <a:pt x="5124067" y="489075"/>
                  <a:pt x="5177678" y="468049"/>
                  <a:pt x="5226244" y="437981"/>
                </a:cubicBezTo>
                <a:cubicBezTo>
                  <a:pt x="5254851" y="420270"/>
                  <a:pt x="5275154" y="391351"/>
                  <a:pt x="5302878" y="372289"/>
                </a:cubicBezTo>
                <a:cubicBezTo>
                  <a:pt x="5333838" y="351002"/>
                  <a:pt x="5369348" y="337138"/>
                  <a:pt x="5401406" y="317545"/>
                </a:cubicBezTo>
                <a:cubicBezTo>
                  <a:pt x="5435087" y="296960"/>
                  <a:pt x="5466462" y="272775"/>
                  <a:pt x="5499935" y="251853"/>
                </a:cubicBezTo>
                <a:cubicBezTo>
                  <a:pt x="5554067" y="218017"/>
                  <a:pt x="5609411" y="186161"/>
                  <a:pt x="5664149" y="153315"/>
                </a:cubicBezTo>
                <a:cubicBezTo>
                  <a:pt x="5682395" y="142366"/>
                  <a:pt x="5699855" y="129986"/>
                  <a:pt x="5718887" y="120469"/>
                </a:cubicBezTo>
                <a:cubicBezTo>
                  <a:pt x="5771168" y="94326"/>
                  <a:pt x="5762429" y="100095"/>
                  <a:pt x="5817416" y="65725"/>
                </a:cubicBezTo>
                <a:cubicBezTo>
                  <a:pt x="5828573" y="58751"/>
                  <a:pt x="5840151" y="52252"/>
                  <a:pt x="5850259" y="43828"/>
                </a:cubicBezTo>
                <a:cubicBezTo>
                  <a:pt x="5862153" y="33915"/>
                  <a:pt x="5872154" y="21931"/>
                  <a:pt x="5883102" y="10982"/>
                </a:cubicBezTo>
                <a:cubicBezTo>
                  <a:pt x="5886751" y="25580"/>
                  <a:pt x="5894049" y="39729"/>
                  <a:pt x="5894049" y="54776"/>
                </a:cubicBezTo>
                <a:cubicBezTo>
                  <a:pt x="5894049" y="61795"/>
                  <a:pt x="5877318" y="121088"/>
                  <a:pt x="5872154" y="131417"/>
                </a:cubicBezTo>
                <a:cubicBezTo>
                  <a:pt x="5866270" y="143187"/>
                  <a:pt x="5856143" y="152494"/>
                  <a:pt x="5850259" y="164264"/>
                </a:cubicBezTo>
                <a:cubicBezTo>
                  <a:pt x="5845098" y="174587"/>
                  <a:pt x="5842960" y="186161"/>
                  <a:pt x="5839311" y="197110"/>
                </a:cubicBezTo>
                <a:cubicBezTo>
                  <a:pt x="5835662" y="171563"/>
                  <a:pt x="5831379" y="146099"/>
                  <a:pt x="5828364" y="120469"/>
                </a:cubicBezTo>
                <a:cubicBezTo>
                  <a:pt x="5824079" y="84042"/>
                  <a:pt x="5849157" y="29360"/>
                  <a:pt x="5817416" y="10982"/>
                </a:cubicBezTo>
                <a:cubicBezTo>
                  <a:pt x="5796408" y="-1182"/>
                  <a:pt x="5620277" y="33"/>
                  <a:pt x="5554673" y="33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1404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Happy with that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6947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BSTs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308319"/>
            <a:ext cx="175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Unlock Badge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909" y="160899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86233" y="3555595"/>
            <a:ext cx="9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Why?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-112373" y="1051076"/>
            <a:ext cx="3128508" cy="20693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2568927" y="1258219"/>
            <a:ext cx="3128508" cy="20693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6203538" y="3885911"/>
            <a:ext cx="3128508" cy="2069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93" y="2660536"/>
            <a:ext cx="1595959" cy="1624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1167632" y="2221706"/>
            <a:ext cx="3128508" cy="20693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7256" y="284082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9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BSTs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308319"/>
            <a:ext cx="175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Unlock Badge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909" y="160899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86233" y="3555595"/>
            <a:ext cx="9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Why?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-112373" y="1051076"/>
            <a:ext cx="3128508" cy="20693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2568927" y="1258219"/>
            <a:ext cx="3128508" cy="20693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6203538" y="3885911"/>
            <a:ext cx="3128508" cy="2069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93" y="2660536"/>
            <a:ext cx="1595959" cy="1624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1167632" y="2221706"/>
            <a:ext cx="3128508" cy="20693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8128" y="84816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9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Binary Search Trees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Review Under the Hood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99187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/>
              <a:t>Pointers by Reference</a:t>
            </a:r>
            <a:endParaRPr kumimoji="1" lang="zh-CN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95472" y="1242578"/>
            <a:ext cx="4553057" cy="2972676"/>
            <a:chOff x="1971725" y="1242578"/>
            <a:chExt cx="4553057" cy="2972676"/>
          </a:xfrm>
        </p:grpSpPr>
        <p:sp>
          <p:nvSpPr>
            <p:cNvPr id="4" name="Rounded Rectangle 3"/>
            <p:cNvSpPr/>
            <p:nvPr/>
          </p:nvSpPr>
          <p:spPr>
            <a:xfrm>
              <a:off x="1971725" y="1242578"/>
              <a:ext cx="4553057" cy="2972676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36104" y="1449898"/>
              <a:ext cx="420180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 smtClean="0">
                  <a:latin typeface="Courier"/>
                  <a:cs typeface="Courier"/>
                </a:rPr>
                <a:t>int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main</a:t>
              </a:r>
              <a:r>
                <a:rPr kumimoji="1" lang="en-US" altLang="zh-CN" dirty="0" smtClean="0">
                  <a:latin typeface="Courier"/>
                  <a:cs typeface="Courier"/>
                </a:rPr>
                <a:t>() {</a:t>
              </a: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   Tree * root = NULL;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</a:t>
              </a:r>
              <a:r>
                <a:rPr kumimoji="1" lang="en-US" altLang="zh-CN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(root);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}</a:t>
              </a:r>
            </a:p>
            <a:p>
              <a:pPr algn="l"/>
              <a:endParaRPr kumimoji="1" lang="en-US" altLang="zh-CN" dirty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void </a:t>
              </a:r>
              <a:r>
                <a:rPr kumimoji="1" lang="en-US" altLang="zh-CN" b="1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 </a:t>
              </a:r>
              <a:r>
                <a:rPr kumimoji="1" lang="en-US" altLang="zh-CN" dirty="0" smtClean="0">
                  <a:latin typeface="Courier"/>
                  <a:cs typeface="Courier"/>
                </a:rPr>
                <a:t>* 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tree) 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tree = new Tree;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tree-&gt;label = “S”;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}</a:t>
              </a:r>
              <a:endParaRPr kumimoji="1" lang="zh-CN" altLang="en-US" dirty="0">
                <a:latin typeface="Courier"/>
                <a:cs typeface="Courier"/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249260" y="4973608"/>
            <a:ext cx="1910997" cy="1566865"/>
          </a:xfrm>
          <a:prstGeom prst="roundRect">
            <a:avLst>
              <a:gd name="adj" fmla="val 6062"/>
            </a:avLst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370" y="5032959"/>
            <a:ext cx="72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main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218" y="5887612"/>
            <a:ext cx="1115737" cy="462938"/>
          </a:xfrm>
          <a:prstGeom prst="rect">
            <a:avLst/>
          </a:prstGeom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NULL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129" y="5422760"/>
            <a:ext cx="188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Courier"/>
                <a:cs typeface="Courier"/>
              </a:rPr>
              <a:t>root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268077" y="5228124"/>
            <a:ext cx="1293781" cy="1210759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6" name="Straight Connector 15"/>
          <p:cNvCxnSpPr>
            <a:stCxn id="15" idx="1"/>
            <a:endCxn id="15" idx="3"/>
          </p:cNvCxnSpPr>
          <p:nvPr/>
        </p:nvCxnSpPr>
        <p:spPr bwMode="auto">
          <a:xfrm>
            <a:off x="7268077" y="5833504"/>
            <a:ext cx="129378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>
            <a:endCxn id="15" idx="2"/>
          </p:cNvCxnSpPr>
          <p:nvPr/>
        </p:nvCxnSpPr>
        <p:spPr bwMode="auto">
          <a:xfrm flipH="1">
            <a:off x="7914968" y="5845374"/>
            <a:ext cx="5934" cy="5935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7715360" y="5279378"/>
            <a:ext cx="415536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000" dirty="0" smtClean="0">
                <a:latin typeface="Courier"/>
                <a:cs typeface="Courier"/>
              </a:rPr>
              <a:t>S</a:t>
            </a:r>
            <a:endParaRPr lang="zh-CN" altLang="en-US" sz="3000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01782" y="4822625"/>
            <a:ext cx="1115737" cy="462938"/>
          </a:xfrm>
          <a:prstGeom prst="rect">
            <a:avLst/>
          </a:prstGeom>
          <a:ln w="127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0x1234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65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19027" y="3986059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067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5885" y="4051752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868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[Drops </a:t>
            </a:r>
            <a:r>
              <a:rPr lang="en-US" sz="3600" dirty="0" err="1" smtClean="0"/>
              <a:t>mic</a:t>
            </a:r>
            <a:r>
              <a:rPr lang="en-US" sz="3600" dirty="0" smtClean="0"/>
              <a:t>, walk away]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76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i="1" dirty="0" smtClean="0"/>
              <a:t>Incase of extra time, pick up </a:t>
            </a:r>
            <a:r>
              <a:rPr lang="en-US" sz="3600" i="1" dirty="0" err="1" smtClean="0"/>
              <a:t>mic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02408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Supervised Machine Learning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9344" y="3109434"/>
            <a:ext cx="2622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i="1" dirty="0" smtClean="0">
                <a:solidFill>
                  <a:srgbClr val="0000FF"/>
                </a:solidFill>
              </a:rPr>
              <a:t>High dimensional </a:t>
            </a:r>
          </a:p>
          <a:p>
            <a:pPr algn="ctr"/>
            <a:r>
              <a:rPr kumimoji="1" lang="en-US" altLang="zh-CN" sz="2400" i="1" dirty="0" smtClean="0">
                <a:solidFill>
                  <a:srgbClr val="0000FF"/>
                </a:solidFill>
              </a:rPr>
              <a:t>vector</a:t>
            </a:r>
            <a:endParaRPr kumimoji="1" lang="zh-CN" altLang="en-US" sz="2400" i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61281" y="3305628"/>
            <a:ext cx="102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 smtClean="0">
                <a:solidFill>
                  <a:srgbClr val="0000FF"/>
                </a:solidFill>
              </a:rPr>
              <a:t>Label</a:t>
            </a:r>
            <a:endParaRPr kumimoji="1" lang="zh-CN" altLang="en-US" sz="2400" i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530793">
            <a:off x="6290879" y="5561947"/>
            <a:ext cx="267377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Not on Final</a:t>
            </a:r>
            <a:endParaRPr kumimoji="1" lang="zh-CN" altLang="en-US" sz="36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864510" y="3514537"/>
            <a:ext cx="217857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2448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Supervised Machine Learning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9344" y="3109434"/>
            <a:ext cx="2622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i="1" dirty="0" smtClean="0">
                <a:solidFill>
                  <a:srgbClr val="0000FF"/>
                </a:solidFill>
              </a:rPr>
              <a:t>High dimensional </a:t>
            </a:r>
          </a:p>
          <a:p>
            <a:pPr algn="ctr"/>
            <a:r>
              <a:rPr kumimoji="1" lang="en-US" altLang="zh-CN" sz="2400" i="1" dirty="0" smtClean="0">
                <a:solidFill>
                  <a:srgbClr val="0000FF"/>
                </a:solidFill>
              </a:rPr>
              <a:t>vector</a:t>
            </a:r>
            <a:endParaRPr kumimoji="1" lang="zh-CN" altLang="en-US" sz="2400" i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61281" y="3305628"/>
            <a:ext cx="102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 smtClean="0">
                <a:solidFill>
                  <a:srgbClr val="0000FF"/>
                </a:solidFill>
              </a:rPr>
              <a:t>Label</a:t>
            </a:r>
            <a:endParaRPr kumimoji="1" lang="zh-CN" altLang="en-US" sz="2400" i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530793">
            <a:off x="6290879" y="5561947"/>
            <a:ext cx="267377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Not on Final</a:t>
            </a:r>
            <a:endParaRPr kumimoji="1" lang="zh-CN" altLang="en-US" sz="36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864510" y="3514537"/>
            <a:ext cx="217857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19" y="1651140"/>
            <a:ext cx="2290790" cy="12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592" y="1686101"/>
            <a:ext cx="1060606" cy="14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9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Supervised Machine Learning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8396" y="2058362"/>
            <a:ext cx="2622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i="1" dirty="0" smtClean="0">
                <a:solidFill>
                  <a:srgbClr val="0000FF"/>
                </a:solidFill>
              </a:rPr>
              <a:t>High dimensional </a:t>
            </a:r>
          </a:p>
          <a:p>
            <a:pPr algn="ctr"/>
            <a:r>
              <a:rPr kumimoji="1" lang="en-US" altLang="zh-CN" sz="2400" i="1" dirty="0" smtClean="0">
                <a:solidFill>
                  <a:srgbClr val="0000FF"/>
                </a:solidFill>
              </a:rPr>
              <a:t>vector</a:t>
            </a:r>
            <a:endParaRPr kumimoji="1" lang="zh-CN" altLang="en-US" sz="2400" i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0333" y="2254556"/>
            <a:ext cx="102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 smtClean="0">
                <a:solidFill>
                  <a:srgbClr val="0000FF"/>
                </a:solidFill>
              </a:rPr>
              <a:t>Label</a:t>
            </a:r>
            <a:endParaRPr kumimoji="1" lang="zh-CN" altLang="en-US" sz="2400" i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530793">
            <a:off x="6290879" y="5561947"/>
            <a:ext cx="267377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Not on Final</a:t>
            </a:r>
            <a:endParaRPr kumimoji="1" lang="zh-CN" altLang="en-US" sz="360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853562" y="2463465"/>
            <a:ext cx="217857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943739" y="3929709"/>
            <a:ext cx="2622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i="1" dirty="0" smtClean="0">
                <a:solidFill>
                  <a:srgbClr val="0000FF"/>
                </a:solidFill>
              </a:rPr>
              <a:t>High dimensional </a:t>
            </a:r>
          </a:p>
          <a:p>
            <a:pPr algn="ctr"/>
            <a:r>
              <a:rPr kumimoji="1" lang="en-US" altLang="zh-CN" sz="2400" i="1" dirty="0" smtClean="0">
                <a:solidFill>
                  <a:srgbClr val="0000FF"/>
                </a:solidFill>
              </a:rPr>
              <a:t>vector</a:t>
            </a:r>
            <a:endParaRPr kumimoji="1" lang="zh-CN" altLang="en-US" sz="2400" i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5829" y="4125903"/>
            <a:ext cx="11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i="1" dirty="0" smtClean="0">
                <a:solidFill>
                  <a:srgbClr val="0000FF"/>
                </a:solidFill>
              </a:rPr>
              <a:t>?</a:t>
            </a:r>
            <a:endParaRPr kumimoji="1" lang="zh-CN" altLang="en-US" sz="2400" i="1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3808905" y="4334812"/>
            <a:ext cx="2178577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4083823" y="1697051"/>
            <a:ext cx="166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latin typeface="Courier"/>
                <a:cs typeface="Courier"/>
              </a:rPr>
              <a:t>Training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36281" y="3590296"/>
            <a:ext cx="1477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latin typeface="Courier"/>
                <a:cs typeface="Courier"/>
              </a:rPr>
              <a:t>Testing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3953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Random Forest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9005"/>
          <a:stretch/>
        </p:blipFill>
        <p:spPr>
          <a:xfrm>
            <a:off x="0" y="1365467"/>
            <a:ext cx="9144000" cy="35614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56047" y="1062025"/>
            <a:ext cx="27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smtClean="0">
                <a:solidFill>
                  <a:srgbClr val="0000FF"/>
                </a:solidFill>
              </a:rPr>
              <a:t>High dimensional vector</a:t>
            </a:r>
            <a:endParaRPr kumimoji="1" lang="zh-CN" altLang="en-US" i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530793">
            <a:off x="6290879" y="5561947"/>
            <a:ext cx="267377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Not on Final</a:t>
            </a:r>
            <a:endParaRPr kumimoji="1" lang="zh-CN" altLang="en-US" sz="3600" dirty="0"/>
          </a:p>
        </p:txBody>
      </p:sp>
      <p:sp>
        <p:nvSpPr>
          <p:cNvPr id="3" name="Oval 2"/>
          <p:cNvSpPr/>
          <p:nvPr/>
        </p:nvSpPr>
        <p:spPr>
          <a:xfrm>
            <a:off x="3842615" y="4554665"/>
            <a:ext cx="481695" cy="426999"/>
          </a:xfrm>
          <a:prstGeom prst="ellipse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881420" y="4126783"/>
            <a:ext cx="481695" cy="426999"/>
          </a:xfrm>
          <a:prstGeom prst="ellipse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 rot="20448837">
            <a:off x="6224382" y="4486572"/>
            <a:ext cx="1938340" cy="426999"/>
          </a:xfrm>
          <a:prstGeom prst="ellipse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63" y="5003562"/>
            <a:ext cx="446212" cy="6281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40" y="4225321"/>
            <a:ext cx="446212" cy="6281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022" y="733564"/>
            <a:ext cx="1878278" cy="10565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013" y="4686049"/>
            <a:ext cx="396269" cy="54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8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Random Forest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467"/>
            <a:ext cx="9144000" cy="501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56047" y="1062025"/>
            <a:ext cx="27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smtClean="0">
                <a:solidFill>
                  <a:srgbClr val="0000FF"/>
                </a:solidFill>
              </a:rPr>
              <a:t>High dimensional vector</a:t>
            </a:r>
            <a:endParaRPr kumimoji="1" lang="zh-CN" altLang="en-US" i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1656" y="6031858"/>
            <a:ext cx="81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 smtClean="0">
                <a:solidFill>
                  <a:srgbClr val="0000FF"/>
                </a:solidFill>
              </a:rPr>
              <a:t>Label</a:t>
            </a:r>
            <a:endParaRPr kumimoji="1" lang="zh-CN" altLang="en-US" i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530793">
            <a:off x="6290879" y="5561947"/>
            <a:ext cx="267377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Not on Final</a:t>
            </a:r>
            <a:endParaRPr kumimoji="1" lang="zh-CN" alt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63" y="4992613"/>
            <a:ext cx="446212" cy="628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40" y="4214372"/>
            <a:ext cx="446212" cy="6281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13" y="4675100"/>
            <a:ext cx="396269" cy="547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40" y="5977115"/>
            <a:ext cx="446212" cy="6281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022" y="733564"/>
            <a:ext cx="1878278" cy="105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8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Fix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8673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Pointers by Reference</a:t>
            </a:r>
            <a:endParaRPr kumimoji="1" lang="zh-CN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95472" y="1242578"/>
            <a:ext cx="4599435" cy="2972676"/>
            <a:chOff x="1971725" y="1242578"/>
            <a:chExt cx="4599435" cy="2972676"/>
          </a:xfrm>
        </p:grpSpPr>
        <p:sp>
          <p:nvSpPr>
            <p:cNvPr id="12" name="Rounded Rectangle 11"/>
            <p:cNvSpPr/>
            <p:nvPr/>
          </p:nvSpPr>
          <p:spPr>
            <a:xfrm>
              <a:off x="1971725" y="1242578"/>
              <a:ext cx="4553057" cy="2972676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92312" y="1449898"/>
              <a:ext cx="4478848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 smtClean="0">
                  <a:latin typeface="Courier"/>
                  <a:cs typeface="Courier"/>
                </a:rPr>
                <a:t>int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main</a:t>
              </a:r>
              <a:r>
                <a:rPr kumimoji="1" lang="en-US" altLang="zh-CN" dirty="0" smtClean="0">
                  <a:latin typeface="Courier"/>
                  <a:cs typeface="Courier"/>
                </a:rPr>
                <a:t>() {</a:t>
              </a: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   Tree * root = NULL;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</a:t>
              </a:r>
              <a:r>
                <a:rPr kumimoji="1" lang="en-US" altLang="zh-CN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(root);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}</a:t>
              </a:r>
            </a:p>
            <a:p>
              <a:pPr algn="l"/>
              <a:endParaRPr kumimoji="1" lang="en-US" altLang="zh-CN" dirty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void </a:t>
              </a:r>
              <a:r>
                <a:rPr kumimoji="1" lang="en-US" altLang="zh-CN" b="1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 </a:t>
              </a:r>
              <a:r>
                <a:rPr kumimoji="1" lang="en-US" altLang="zh-CN" dirty="0" smtClean="0">
                  <a:latin typeface="Courier"/>
                  <a:cs typeface="Courier"/>
                </a:rPr>
                <a:t>* </a:t>
              </a:r>
              <a:r>
                <a:rPr kumimoji="1" lang="en-US" altLang="zh-CN" b="1" dirty="0" smtClean="0">
                  <a:solidFill>
                    <a:srgbClr val="0000FF"/>
                  </a:solidFill>
                  <a:latin typeface="Courier"/>
                  <a:cs typeface="Courier"/>
                </a:rPr>
                <a:t>&amp;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tree) 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tree = new Tree;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tree-&gt;label = “S”;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}</a:t>
              </a:r>
              <a:endParaRPr kumimoji="1" lang="zh-CN" altLang="en-US" dirty="0">
                <a:latin typeface="Courier"/>
                <a:cs typeface="Courier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31327" y="6251714"/>
            <a:ext cx="15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This is the fix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56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Add Random Leaf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1053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Announcements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767" y="1847195"/>
            <a:ext cx="3251200" cy="325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831369">
            <a:off x="541427" y="4379485"/>
            <a:ext cx="320121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Due March 2</a:t>
            </a:r>
            <a:r>
              <a:rPr kumimoji="1" lang="en-US" altLang="zh-CN" sz="2400" baseline="30000" dirty="0" smtClean="0"/>
              <a:t>nd</a:t>
            </a:r>
            <a:r>
              <a:rPr kumimoji="1" lang="en-US" altLang="zh-CN" sz="2400" dirty="0" smtClean="0"/>
              <a:t> at 5pm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 rot="20901583">
            <a:off x="3822944" y="5320193"/>
            <a:ext cx="516274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YEAH tomorrow at 5pm in </a:t>
            </a:r>
            <a:r>
              <a:rPr kumimoji="1" lang="en-US" altLang="zh-CN" sz="2400" dirty="0" err="1" smtClean="0"/>
              <a:t>braunAud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6241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2701124" y="2531570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X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50275" y="26060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903764" y="2146726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3536148" y="2129880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Oval 25"/>
          <p:cNvSpPr/>
          <p:nvPr/>
        </p:nvSpPr>
        <p:spPr>
          <a:xfrm>
            <a:off x="3933653" y="129515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0305" y="6240766"/>
            <a:ext cx="359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Add a random node to this tree…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1012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2701124" y="2531570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X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50275" y="26060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903764" y="2146726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3536148" y="2129880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Oval 25"/>
          <p:cNvSpPr/>
          <p:nvPr/>
        </p:nvSpPr>
        <p:spPr>
          <a:xfrm>
            <a:off x="3933653" y="129515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536863" y="3450534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Oval 9"/>
          <p:cNvSpPr/>
          <p:nvPr/>
        </p:nvSpPr>
        <p:spPr>
          <a:xfrm>
            <a:off x="3734113" y="3909886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G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9371" y="6251714"/>
            <a:ext cx="427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… and you might get something like this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26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24344" y="1056449"/>
            <a:ext cx="5388773" cy="404773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88723" y="1329462"/>
            <a:ext cx="475589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0" b="92900" l="5300" r="95700">
                        <a14:foregroundMark x1="76900" y1="13300" x2="75000" y2="8900"/>
                        <a14:foregroundMark x1="50700" y1="18800" x2="51700" y2="14800"/>
                        <a14:foregroundMark x1="58600" y1="41000" x2="53200" y2="44500"/>
                        <a14:foregroundMark x1="80900" y1="37600" x2="74000" y2="42500"/>
                        <a14:foregroundMark x1="57200" y1="17800" x2="64600" y2="37100"/>
                        <a14:foregroundMark x1="70500" y1="8400" x2="66600" y2="17800"/>
                        <a14:foregroundMark x1="66600" y1="20300" x2="69500" y2="4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3002" y="3964642"/>
            <a:ext cx="2401954" cy="240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24344" y="1056449"/>
            <a:ext cx="5388773" cy="404773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88723" y="1329462"/>
            <a:ext cx="503293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dirty="0" smtClean="0">
                <a:latin typeface="Courier"/>
                <a:cs typeface="Courier"/>
              </a:rPr>
              <a:t>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 rot="20921170">
            <a:off x="3868343" y="5020393"/>
            <a:ext cx="401282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Full trace in Monday’s code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0296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24344" y="1056449"/>
            <a:ext cx="5388773" cy="520621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Add Random Leaf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88723" y="1329462"/>
            <a:ext cx="5032936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void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 * </a:t>
            </a:r>
            <a:r>
              <a:rPr kumimoji="1" lang="en-US" altLang="zh-CN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kumimoji="1" lang="en-US" altLang="zh-CN" dirty="0" smtClean="0">
                <a:latin typeface="Courier"/>
                <a:cs typeface="Courier"/>
              </a:rPr>
              <a:t> tree)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if(tree == NULL)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 = new Tree;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tree-&gt;value = </a:t>
            </a:r>
            <a:r>
              <a:rPr kumimoji="1" lang="en-US" altLang="zh-CN" dirty="0" err="1" smtClean="0">
                <a:latin typeface="Courier"/>
                <a:cs typeface="Courier"/>
              </a:rPr>
              <a:t>randomChar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return;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</a:t>
            </a:r>
            <a:r>
              <a:rPr kumimoji="1" lang="en-US" altLang="zh-CN" dirty="0" err="1" smtClean="0">
                <a:latin typeface="Courier"/>
                <a:cs typeface="Courier"/>
              </a:rPr>
              <a:t>randomBool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(tree-&gt;left);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 else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(tree-&gt;right);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</a:p>
          <a:p>
            <a:pPr algn="l"/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err="1" smtClean="0">
                <a:latin typeface="Courier"/>
                <a:cs typeface="Courier"/>
              </a:rPr>
              <a:t>int</a:t>
            </a:r>
            <a:r>
              <a:rPr kumimoji="1" lang="en-US" altLang="zh-CN" dirty="0" smtClean="0">
                <a:latin typeface="Courier"/>
                <a:cs typeface="Courier"/>
              </a:rPr>
              <a:t> main()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Tree * root = NULL;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err="1" smtClean="0">
                <a:latin typeface="Courier"/>
                <a:cs typeface="Courier"/>
              </a:rPr>
              <a:t>addRandomLeaf</a:t>
            </a:r>
            <a:r>
              <a:rPr kumimoji="1" lang="en-US" altLang="zh-CN" dirty="0" smtClean="0">
                <a:latin typeface="Courier"/>
                <a:cs typeface="Courier"/>
              </a:rPr>
              <a:t>(root);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47698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594122" y="557089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46522" y="579949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Beyonce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3673" y="4330168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03838" y="4365071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476135" y="4473953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190135" y="3471565"/>
            <a:ext cx="2286000" cy="990600"/>
            <a:chOff x="1351935" y="3166765"/>
            <a:chExt cx="2286000" cy="990600"/>
          </a:xfrm>
        </p:grpSpPr>
        <p:sp>
          <p:nvSpPr>
            <p:cNvPr id="24" name="Rectangle 23"/>
            <p:cNvSpPr/>
            <p:nvPr/>
          </p:nvSpPr>
          <p:spPr>
            <a:xfrm>
              <a:off x="1351935" y="3166765"/>
              <a:ext cx="22860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04335" y="339536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Singer?</a:t>
              </a:r>
              <a:endParaRPr lang="en-US" sz="2400" b="1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08115" y="5467091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8115" y="5765808"/>
            <a:ext cx="224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295400" y="4473953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36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594122" y="557089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46522" y="579949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Beyonce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3673" y="4330168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03838" y="4365071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476135" y="4473953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190135" y="3471565"/>
            <a:ext cx="2286000" cy="990600"/>
            <a:chOff x="1351935" y="3166765"/>
            <a:chExt cx="2286000" cy="990600"/>
          </a:xfrm>
        </p:grpSpPr>
        <p:sp>
          <p:nvSpPr>
            <p:cNvPr id="24" name="Rectangle 23"/>
            <p:cNvSpPr/>
            <p:nvPr/>
          </p:nvSpPr>
          <p:spPr>
            <a:xfrm>
              <a:off x="1351935" y="3166765"/>
              <a:ext cx="22860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04335" y="339536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Singer?</a:t>
              </a:r>
              <a:endParaRPr lang="en-US" sz="2400" b="1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08115" y="5467091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8115" y="5765808"/>
            <a:ext cx="224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295400" y="4473953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1615" y="2999948"/>
            <a:ext cx="3310978" cy="2208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95" y="5058306"/>
            <a:ext cx="2859646" cy="1575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510" y="4846625"/>
            <a:ext cx="3321166" cy="17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BSTs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308319"/>
            <a:ext cx="175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Unlock Badge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909" y="160899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86233" y="3555595"/>
            <a:ext cx="9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Why?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-112373" y="1051076"/>
            <a:ext cx="3128508" cy="20693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2568927" y="1258219"/>
            <a:ext cx="3128508" cy="20693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6203538" y="3885911"/>
            <a:ext cx="3128508" cy="2069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93" y="2660536"/>
            <a:ext cx="1595959" cy="1624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1167632" y="2221706"/>
            <a:ext cx="3128508" cy="20693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284" y="4778752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BSTs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308319"/>
            <a:ext cx="175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Unlock Badge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909" y="160899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86233" y="3555595"/>
            <a:ext cx="9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Why?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-112373" y="1051076"/>
            <a:ext cx="3128508" cy="20693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2568927" y="1258219"/>
            <a:ext cx="3128508" cy="20693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6203538" y="3885911"/>
            <a:ext cx="3128508" cy="2069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93" y="2660536"/>
            <a:ext cx="1595959" cy="1624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1167632" y="2221706"/>
            <a:ext cx="3128508" cy="20693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5389" y="4362701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does the Map/Set work?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826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Mid Quarter Evaluations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92" y="1521871"/>
            <a:ext cx="3863142" cy="40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4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Talked About the Others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369" y="3503588"/>
            <a:ext cx="110874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Queue</a:t>
            </a:r>
            <a:endParaRPr kumimoji="1"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05545" y="2988117"/>
            <a:ext cx="9544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Stack</a:t>
            </a:r>
            <a:endParaRPr kumimoji="1"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04073" y="1422450"/>
            <a:ext cx="105720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Vector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81314" y="4169696"/>
            <a:ext cx="131403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PQueue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16704" y="2208995"/>
            <a:ext cx="1501883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HashMap</a:t>
            </a:r>
            <a:endParaRPr kumimoji="1"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89528" y="4058446"/>
            <a:ext cx="136512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HashSet</a:t>
            </a:r>
            <a:endParaRPr kumimoji="1"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86894" y="1977309"/>
            <a:ext cx="766105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Grid</a:t>
            </a:r>
            <a:endParaRPr kumimoji="1"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90957" y="5119590"/>
            <a:ext cx="64663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Set</a:t>
            </a:r>
            <a:endParaRPr kumimoji="1"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936352" y="5162502"/>
            <a:ext cx="783388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Map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5765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Talked About the Others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369" y="3503588"/>
            <a:ext cx="110874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Queue</a:t>
            </a:r>
            <a:endParaRPr kumimoji="1"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05545" y="2988117"/>
            <a:ext cx="9544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Stack</a:t>
            </a:r>
            <a:endParaRPr kumimoji="1"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04073" y="1422450"/>
            <a:ext cx="105720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Vector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81314" y="4169696"/>
            <a:ext cx="131403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PQueue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16704" y="2208995"/>
            <a:ext cx="1501883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HashMap</a:t>
            </a:r>
            <a:endParaRPr kumimoji="1"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89528" y="4058446"/>
            <a:ext cx="136512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HashSet</a:t>
            </a:r>
            <a:endParaRPr kumimoji="1"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86894" y="1977309"/>
            <a:ext cx="766105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Grid</a:t>
            </a:r>
            <a:endParaRPr kumimoji="1"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90957" y="5119590"/>
            <a:ext cx="64663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Set</a:t>
            </a:r>
            <a:endParaRPr kumimoji="1"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936352" y="5162502"/>
            <a:ext cx="783388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Map</a:t>
            </a:r>
            <a:endParaRPr kumimoji="1" lang="zh-CN" altLang="en-US" sz="24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941495" y="1751793"/>
            <a:ext cx="1258977" cy="700718"/>
          </a:xfrm>
          <a:prstGeom prst="wedgeRoundRectCallout">
            <a:avLst>
              <a:gd name="adj1" fmla="val 62711"/>
              <a:gd name="adj2" fmla="val 28125"/>
              <a:gd name="adj3" fmla="val 16667"/>
            </a:avLst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Can I play too?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327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Talked About the Others</a:t>
            </a:r>
            <a:endParaRPr kumimoji="1"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4369" y="3503588"/>
            <a:ext cx="110874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Queue</a:t>
            </a:r>
            <a:endParaRPr kumimoji="1"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805545" y="2988117"/>
            <a:ext cx="954408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Stack</a:t>
            </a:r>
            <a:endParaRPr kumimoji="1"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04073" y="1422450"/>
            <a:ext cx="105720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Vector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81314" y="4169696"/>
            <a:ext cx="131403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PQueue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916704" y="2208995"/>
            <a:ext cx="1501883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HashMap</a:t>
            </a:r>
            <a:endParaRPr kumimoji="1"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89528" y="4058446"/>
            <a:ext cx="136512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err="1" smtClean="0"/>
              <a:t>HashSet</a:t>
            </a:r>
            <a:endParaRPr kumimoji="1"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86894" y="1977309"/>
            <a:ext cx="766105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Grid</a:t>
            </a:r>
            <a:endParaRPr kumimoji="1"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90957" y="5119590"/>
            <a:ext cx="64663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Set</a:t>
            </a:r>
            <a:endParaRPr kumimoji="1"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936352" y="5162502"/>
            <a:ext cx="783388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/>
              <a:t>Map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150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does the Map/Set work?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354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HashMap</a:t>
            </a:r>
            <a:endParaRPr kumimoji="1"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7642" y="1447489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4042" y="1430556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8665" y="142773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264" y="141644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7664" y="14136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5842" y="142491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8131" y="139386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8642" y="137693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5042" y="1374113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7330" y="137129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3175" y="13684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5464" y="135153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67753" y="13487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1819" y="131766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1775" y="1272513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46508" y="1241469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38134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788" y="5112000"/>
            <a:ext cx="2154766" cy="14383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587" y="4428066"/>
            <a:ext cx="2542822" cy="254282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9556" y="3231443"/>
            <a:ext cx="1157111" cy="9031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4421" y="1014777"/>
            <a:ext cx="1515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: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51980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Hash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666" y="1259693"/>
            <a:ext cx="3951111" cy="1438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2890" y="926448"/>
            <a:ext cx="406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504D"/>
                </a:solidFill>
                <a:latin typeface="Courier"/>
                <a:cs typeface="Courier"/>
              </a:rPr>
              <a:t>i</a:t>
            </a:r>
            <a:r>
              <a:rPr lang="en-US" sz="2400" b="1" dirty="0" err="1" smtClean="0">
                <a:solidFill>
                  <a:srgbClr val="C0504D"/>
                </a:solidFill>
                <a:latin typeface="Courier"/>
                <a:cs typeface="Courier"/>
              </a:rPr>
              <a:t>nt</a:t>
            </a:r>
            <a:r>
              <a:rPr lang="en-US" sz="2400" dirty="0" smtClean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hash(</a:t>
            </a:r>
            <a:r>
              <a:rPr lang="en-US" sz="2400" b="1" dirty="0" smtClean="0">
                <a:solidFill>
                  <a:schemeClr val="accent2"/>
                </a:solidFill>
                <a:latin typeface="Courier"/>
                <a:cs typeface="Courier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key);</a:t>
            </a:r>
            <a:endParaRPr lang="en-US" sz="2400" dirty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1685" y="3339900"/>
            <a:ext cx="3744093" cy="1359101"/>
            <a:chOff x="1392350" y="1889069"/>
            <a:chExt cx="5252967" cy="190682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35863" y="1889069"/>
              <a:ext cx="2421659" cy="19068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92350" y="2384778"/>
              <a:ext cx="2120933" cy="113835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5829301" y="2053786"/>
              <a:ext cx="816016" cy="146935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73530" y="4572209"/>
            <a:ext cx="3124250" cy="1359101"/>
            <a:chOff x="1474195" y="3290710"/>
            <a:chExt cx="4383327" cy="19068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35863" y="3290710"/>
              <a:ext cx="2421659" cy="190682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74195" y="3750725"/>
              <a:ext cx="2120933" cy="1138357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3451334" y="4696260"/>
            <a:ext cx="581622" cy="104729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656666" y="3358443"/>
            <a:ext cx="0" cy="29774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41778" y="2793999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1. Consistent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5845" y="2819399"/>
            <a:ext cx="280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2</a:t>
            </a:r>
            <a:r>
              <a:rPr lang="en-US" sz="2400" dirty="0" smtClean="0">
                <a:latin typeface="Chalkboard"/>
                <a:cs typeface="Chalkboard"/>
              </a:rPr>
              <a:t>. Well Distributed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555" y="3457221"/>
            <a:ext cx="3929657" cy="32156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75399" y="3356765"/>
            <a:ext cx="14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Hash </a:t>
            </a:r>
            <a:r>
              <a:rPr lang="en-US" dirty="0" err="1" smtClean="0">
                <a:latin typeface="Chalkboard"/>
                <a:cs typeface="Chalkboard"/>
              </a:rPr>
              <a:t>Fn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98442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Iteration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421" y="1408930"/>
            <a:ext cx="1515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7642" y="184164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4042" y="1824709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8665" y="1821887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264" y="181059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7664" y="1807776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5842" y="181906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8131" y="178802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8642" y="177108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5042" y="1768266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7330" y="176544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3175" y="1762622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5464" y="174568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67753" y="174286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1819" y="1711822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1775" y="166666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46508" y="1635622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9119"/>
            <a:ext cx="9144000" cy="381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4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Iteration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421" y="1408930"/>
            <a:ext cx="1515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7642" y="184164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4042" y="1824709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8665" y="1821887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264" y="181059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7664" y="1807776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5842" y="181906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8131" y="178802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8642" y="177108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5042" y="1768266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7330" y="176544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3175" y="1762622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5464" y="174568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67753" y="174286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1819" y="1711822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1775" y="166666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46508" y="1635622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9119"/>
            <a:ext cx="9144000" cy="381347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525485" y="2200691"/>
            <a:ext cx="733564" cy="733564"/>
          </a:xfrm>
          <a:prstGeom prst="ellipse">
            <a:avLst/>
          </a:prstGeom>
          <a:ln w="38100" cmpd="sng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3126" y="6065588"/>
            <a:ext cx="62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Iterating over a map doesn’t return elements in sorted order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87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Iteration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421" y="1408930"/>
            <a:ext cx="1515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7642" y="184164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4042" y="1824709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8665" y="1821887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264" y="181059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7664" y="1807776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5842" y="181906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8131" y="178802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8642" y="177108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5042" y="1768266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7330" y="176544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3175" y="1762622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5464" y="174568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67753" y="174286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1819" y="1711822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1775" y="166666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46508" y="1635622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9119"/>
            <a:ext cx="9144000" cy="381347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897704" y="2200691"/>
            <a:ext cx="733564" cy="733564"/>
          </a:xfrm>
          <a:prstGeom prst="ellipse">
            <a:avLst/>
          </a:prstGeom>
          <a:ln w="38100" cmpd="sng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3126" y="6065588"/>
            <a:ext cx="62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Iterating over a map doesn’t return elements in sorted order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83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Iteration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421" y="1408930"/>
            <a:ext cx="1515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7642" y="184164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4042" y="1824709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8665" y="1821887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264" y="181059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7664" y="1807776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5842" y="181906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8131" y="178802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8642" y="177108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5042" y="1768266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7330" y="176544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3175" y="1762622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5464" y="174568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67753" y="174286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1819" y="1711822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1775" y="166666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46508" y="1635622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9119"/>
            <a:ext cx="9144000" cy="381347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379399" y="2156896"/>
            <a:ext cx="733564" cy="733564"/>
          </a:xfrm>
          <a:prstGeom prst="ellipse">
            <a:avLst/>
          </a:prstGeom>
          <a:ln w="38100" cmpd="sng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3126" y="6065588"/>
            <a:ext cx="62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Iterating over a map doesn’t return elements in sorted order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84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Socrative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4" y="997994"/>
            <a:ext cx="4531413" cy="4531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863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/>
              <a:t>Room: </a:t>
            </a:r>
            <a:r>
              <a:rPr lang="en-US" altLang="zh-CN" sz="3600" b="1" dirty="0" smtClean="0"/>
              <a:t>106BWIN16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4472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Iteration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421" y="1408930"/>
            <a:ext cx="1515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HashMap</a:t>
            </a:r>
            <a:r>
              <a:rPr lang="en-US" sz="2400" dirty="0" smtClean="0">
                <a:latin typeface="Chalkboard"/>
                <a:cs typeface="Chalkboard"/>
              </a:rPr>
              <a:t>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7642" y="1841642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4042" y="1824709"/>
            <a:ext cx="279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68665" y="1821887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264" y="181059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7664" y="1807776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5842" y="1819065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5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8131" y="1788021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8642" y="1771088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7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5042" y="1768266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8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7330" y="1765444"/>
            <a:ext cx="330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3175" y="1762622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10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5464" y="1745689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11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67753" y="174286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12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31819" y="1711822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13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1775" y="1666666"/>
            <a:ext cx="56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14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46508" y="1635622"/>
            <a:ext cx="101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49,999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9119"/>
            <a:ext cx="9144000" cy="381347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7915128" y="2069307"/>
            <a:ext cx="733564" cy="733564"/>
          </a:xfrm>
          <a:prstGeom prst="ellipse">
            <a:avLst/>
          </a:prstGeom>
          <a:ln w="38100" cmpd="sng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3126" y="6065588"/>
            <a:ext cx="62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Iterating over a map doesn’t return elements in sorted order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195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Iteration?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3241" y="1836812"/>
            <a:ext cx="3929657" cy="32156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142085" y="1736356"/>
            <a:ext cx="14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halkboard"/>
                <a:cs typeface="Chalkboard"/>
              </a:rPr>
              <a:t>Hash </a:t>
            </a:r>
            <a:r>
              <a:rPr lang="en-US" dirty="0" err="1" smtClean="0">
                <a:latin typeface="Chalkboard"/>
                <a:cs typeface="Chalkboard"/>
              </a:rPr>
              <a:t>Fn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26" y="6065588"/>
            <a:ext cx="62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Iterating over a map doesn’t return elements in sorted order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4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Iteration?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3241" y="1836812"/>
            <a:ext cx="3929657" cy="32156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142085" y="1736356"/>
            <a:ext cx="14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halkboard"/>
                <a:cs typeface="Chalkboard"/>
              </a:rPr>
              <a:t>Hash </a:t>
            </a:r>
            <a:r>
              <a:rPr lang="en-US" dirty="0" err="1" smtClean="0">
                <a:latin typeface="Chalkboard"/>
                <a:cs typeface="Chalkboard"/>
              </a:rPr>
              <a:t>Fn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92762" y="2124050"/>
            <a:ext cx="492643" cy="492643"/>
          </a:xfrm>
          <a:prstGeom prst="ellipse">
            <a:avLst/>
          </a:prstGeom>
          <a:ln w="38100" cmpd="sng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3126" y="6065588"/>
            <a:ext cx="62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Iterating over a map doesn’t return elements in sorted order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93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Iteration?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3241" y="1836812"/>
            <a:ext cx="3929657" cy="32156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142085" y="1736356"/>
            <a:ext cx="14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halkboard"/>
                <a:cs typeface="Chalkboard"/>
              </a:rPr>
              <a:t>Hash </a:t>
            </a:r>
            <a:r>
              <a:rPr lang="en-US" dirty="0" err="1" smtClean="0">
                <a:latin typeface="Chalkboard"/>
                <a:cs typeface="Chalkboard"/>
              </a:rPr>
              <a:t>Fn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3" name="Oval 2"/>
          <p:cNvSpPr/>
          <p:nvPr/>
        </p:nvSpPr>
        <p:spPr>
          <a:xfrm>
            <a:off x="5769395" y="2780973"/>
            <a:ext cx="492643" cy="492643"/>
          </a:xfrm>
          <a:prstGeom prst="ellipse">
            <a:avLst/>
          </a:prstGeom>
          <a:ln w="38100" cmpd="sng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26" y="6065588"/>
            <a:ext cx="62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Iterating over a map doesn’t return elements in sorted order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15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Iteration?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3241" y="1836812"/>
            <a:ext cx="3929657" cy="32156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142085" y="1736356"/>
            <a:ext cx="14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halkboard"/>
                <a:cs typeface="Chalkboard"/>
              </a:rPr>
              <a:t>Hash </a:t>
            </a:r>
            <a:r>
              <a:rPr lang="en-US" dirty="0" err="1" smtClean="0">
                <a:latin typeface="Chalkboard"/>
                <a:cs typeface="Chalkboard"/>
              </a:rPr>
              <a:t>Fn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3" name="Oval 2"/>
          <p:cNvSpPr/>
          <p:nvPr/>
        </p:nvSpPr>
        <p:spPr>
          <a:xfrm>
            <a:off x="5824134" y="3317460"/>
            <a:ext cx="492643" cy="492643"/>
          </a:xfrm>
          <a:prstGeom prst="ellipse">
            <a:avLst/>
          </a:prstGeom>
          <a:ln w="38100" cmpd="sng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26" y="6065588"/>
            <a:ext cx="62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Iterating over a map doesn’t return elements in sorted order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5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Iteration?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3241" y="1836812"/>
            <a:ext cx="3929657" cy="32156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142085" y="1736356"/>
            <a:ext cx="14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Chalkboard"/>
                <a:cs typeface="Chalkboard"/>
              </a:rPr>
              <a:t>Hash </a:t>
            </a:r>
            <a:r>
              <a:rPr lang="en-US" dirty="0" err="1" smtClean="0">
                <a:latin typeface="Chalkboard"/>
                <a:cs typeface="Chalkboard"/>
              </a:rPr>
              <a:t>Fn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3" name="Oval 2"/>
          <p:cNvSpPr/>
          <p:nvPr/>
        </p:nvSpPr>
        <p:spPr>
          <a:xfrm>
            <a:off x="5780343" y="4007229"/>
            <a:ext cx="492643" cy="492643"/>
          </a:xfrm>
          <a:prstGeom prst="ellipse">
            <a:avLst/>
          </a:prstGeom>
          <a:ln w="38100" cmpd="sng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26" y="6065588"/>
            <a:ext cx="62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Iterating over a map doesn’t return elements in sorted order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409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Maps and Sets Print in Order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12172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[Suspense]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160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89000"/>
            <a:ext cx="7620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0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0" y="-98538"/>
            <a:ext cx="9250739" cy="7050971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8640" y="2551053"/>
            <a:ext cx="3878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latin typeface="Courier"/>
                <a:cs typeface="Courier"/>
              </a:rPr>
              <a:t>Binary  Tree</a:t>
            </a:r>
            <a:endParaRPr kumimoji="1" lang="zh-CN" altLang="en-US" sz="4000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 rot="21210953">
            <a:off x="3761081" y="3375722"/>
            <a:ext cx="2031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000" dirty="0" smtClean="0">
                <a:solidFill>
                  <a:srgbClr val="0000FF"/>
                </a:solidFill>
                <a:latin typeface="Courier"/>
                <a:cs typeface="Courier"/>
              </a:rPr>
              <a:t>Search</a:t>
            </a:r>
            <a:endParaRPr lang="zh-CN" altLang="en-US" sz="4000" dirty="0">
              <a:solidFill>
                <a:srgbClr val="0000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88523" y="2343027"/>
            <a:ext cx="416010" cy="262769"/>
          </a:xfrm>
          <a:custGeom>
            <a:avLst/>
            <a:gdLst>
              <a:gd name="connsiteX0" fmla="*/ 0 w 416010"/>
              <a:gd name="connsiteY0" fmla="*/ 0 h 262769"/>
              <a:gd name="connsiteX1" fmla="*/ 65686 w 416010"/>
              <a:gd name="connsiteY1" fmla="*/ 65692 h 262769"/>
              <a:gd name="connsiteX2" fmla="*/ 131372 w 416010"/>
              <a:gd name="connsiteY2" fmla="*/ 153282 h 262769"/>
              <a:gd name="connsiteX3" fmla="*/ 175162 w 416010"/>
              <a:gd name="connsiteY3" fmla="*/ 229923 h 262769"/>
              <a:gd name="connsiteX4" fmla="*/ 186110 w 416010"/>
              <a:gd name="connsiteY4" fmla="*/ 262769 h 262769"/>
              <a:gd name="connsiteX5" fmla="*/ 251796 w 416010"/>
              <a:gd name="connsiteY5" fmla="*/ 175179 h 262769"/>
              <a:gd name="connsiteX6" fmla="*/ 273691 w 416010"/>
              <a:gd name="connsiteY6" fmla="*/ 131384 h 262769"/>
              <a:gd name="connsiteX7" fmla="*/ 339376 w 416010"/>
              <a:gd name="connsiteY7" fmla="*/ 65692 h 262769"/>
              <a:gd name="connsiteX8" fmla="*/ 361272 w 416010"/>
              <a:gd name="connsiteY8" fmla="*/ 43795 h 262769"/>
              <a:gd name="connsiteX9" fmla="*/ 416010 w 416010"/>
              <a:gd name="connsiteY9" fmla="*/ 0 h 26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010" h="262769">
                <a:moveTo>
                  <a:pt x="0" y="0"/>
                </a:moveTo>
                <a:cubicBezTo>
                  <a:pt x="21895" y="21897"/>
                  <a:pt x="45535" y="42180"/>
                  <a:pt x="65686" y="65692"/>
                </a:cubicBezTo>
                <a:cubicBezTo>
                  <a:pt x="89435" y="93402"/>
                  <a:pt x="111130" y="122916"/>
                  <a:pt x="131372" y="153282"/>
                </a:cubicBezTo>
                <a:cubicBezTo>
                  <a:pt x="153362" y="186271"/>
                  <a:pt x="158494" y="191026"/>
                  <a:pt x="175162" y="229923"/>
                </a:cubicBezTo>
                <a:cubicBezTo>
                  <a:pt x="179708" y="240531"/>
                  <a:pt x="182461" y="251820"/>
                  <a:pt x="186110" y="262769"/>
                </a:cubicBezTo>
                <a:cubicBezTo>
                  <a:pt x="207161" y="236453"/>
                  <a:pt x="234371" y="205675"/>
                  <a:pt x="251796" y="175179"/>
                </a:cubicBezTo>
                <a:cubicBezTo>
                  <a:pt x="259893" y="161008"/>
                  <a:pt x="263496" y="144129"/>
                  <a:pt x="273691" y="131384"/>
                </a:cubicBezTo>
                <a:cubicBezTo>
                  <a:pt x="293034" y="107203"/>
                  <a:pt x="317481" y="87589"/>
                  <a:pt x="339376" y="65692"/>
                </a:cubicBezTo>
                <a:cubicBezTo>
                  <a:pt x="346674" y="58393"/>
                  <a:pt x="352684" y="49521"/>
                  <a:pt x="361272" y="43795"/>
                </a:cubicBezTo>
                <a:cubicBezTo>
                  <a:pt x="402703" y="16171"/>
                  <a:pt x="384811" y="31202"/>
                  <a:pt x="416010" y="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99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Binary Search Trees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Review Under the Hood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73826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98538"/>
            <a:ext cx="9250739" cy="7050971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7592" y="416052"/>
            <a:ext cx="3878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latin typeface="Courier"/>
                <a:cs typeface="Courier"/>
              </a:rPr>
              <a:t>Binary  Tree</a:t>
            </a:r>
            <a:endParaRPr kumimoji="1" lang="zh-CN" altLang="en-US" sz="4000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 rot="21210953">
            <a:off x="3980033" y="1240721"/>
            <a:ext cx="2031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000" dirty="0" smtClean="0">
                <a:solidFill>
                  <a:srgbClr val="0000FF"/>
                </a:solidFill>
                <a:latin typeface="Courier"/>
                <a:cs typeface="Courier"/>
              </a:rPr>
              <a:t>Search</a:t>
            </a:r>
            <a:endParaRPr lang="zh-CN" altLang="en-US" sz="4000" dirty="0">
              <a:solidFill>
                <a:srgbClr val="0000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707475" y="208026"/>
            <a:ext cx="416010" cy="262769"/>
          </a:xfrm>
          <a:custGeom>
            <a:avLst/>
            <a:gdLst>
              <a:gd name="connsiteX0" fmla="*/ 0 w 416010"/>
              <a:gd name="connsiteY0" fmla="*/ 0 h 262769"/>
              <a:gd name="connsiteX1" fmla="*/ 65686 w 416010"/>
              <a:gd name="connsiteY1" fmla="*/ 65692 h 262769"/>
              <a:gd name="connsiteX2" fmla="*/ 131372 w 416010"/>
              <a:gd name="connsiteY2" fmla="*/ 153282 h 262769"/>
              <a:gd name="connsiteX3" fmla="*/ 175162 w 416010"/>
              <a:gd name="connsiteY3" fmla="*/ 229923 h 262769"/>
              <a:gd name="connsiteX4" fmla="*/ 186110 w 416010"/>
              <a:gd name="connsiteY4" fmla="*/ 262769 h 262769"/>
              <a:gd name="connsiteX5" fmla="*/ 251796 w 416010"/>
              <a:gd name="connsiteY5" fmla="*/ 175179 h 262769"/>
              <a:gd name="connsiteX6" fmla="*/ 273691 w 416010"/>
              <a:gd name="connsiteY6" fmla="*/ 131384 h 262769"/>
              <a:gd name="connsiteX7" fmla="*/ 339376 w 416010"/>
              <a:gd name="connsiteY7" fmla="*/ 65692 h 262769"/>
              <a:gd name="connsiteX8" fmla="*/ 361272 w 416010"/>
              <a:gd name="connsiteY8" fmla="*/ 43795 h 262769"/>
              <a:gd name="connsiteX9" fmla="*/ 416010 w 416010"/>
              <a:gd name="connsiteY9" fmla="*/ 0 h 26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010" h="262769">
                <a:moveTo>
                  <a:pt x="0" y="0"/>
                </a:moveTo>
                <a:cubicBezTo>
                  <a:pt x="21895" y="21897"/>
                  <a:pt x="45535" y="42180"/>
                  <a:pt x="65686" y="65692"/>
                </a:cubicBezTo>
                <a:cubicBezTo>
                  <a:pt x="89435" y="93402"/>
                  <a:pt x="111130" y="122916"/>
                  <a:pt x="131372" y="153282"/>
                </a:cubicBezTo>
                <a:cubicBezTo>
                  <a:pt x="153362" y="186271"/>
                  <a:pt x="158494" y="191026"/>
                  <a:pt x="175162" y="229923"/>
                </a:cubicBezTo>
                <a:cubicBezTo>
                  <a:pt x="179708" y="240531"/>
                  <a:pt x="182461" y="251820"/>
                  <a:pt x="186110" y="262769"/>
                </a:cubicBezTo>
                <a:cubicBezTo>
                  <a:pt x="207161" y="236453"/>
                  <a:pt x="234371" y="205675"/>
                  <a:pt x="251796" y="175179"/>
                </a:cubicBezTo>
                <a:cubicBezTo>
                  <a:pt x="259893" y="161008"/>
                  <a:pt x="263496" y="144129"/>
                  <a:pt x="273691" y="131384"/>
                </a:cubicBezTo>
                <a:cubicBezTo>
                  <a:pt x="293034" y="107203"/>
                  <a:pt x="317481" y="87589"/>
                  <a:pt x="339376" y="65692"/>
                </a:cubicBezTo>
                <a:cubicBezTo>
                  <a:pt x="346674" y="58393"/>
                  <a:pt x="352684" y="49521"/>
                  <a:pt x="361272" y="43795"/>
                </a:cubicBezTo>
                <a:cubicBezTo>
                  <a:pt x="402703" y="16171"/>
                  <a:pt x="384811" y="31202"/>
                  <a:pt x="416010" y="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77443" y="3645918"/>
            <a:ext cx="1845573" cy="1818960"/>
            <a:chOff x="4098475" y="1991382"/>
            <a:chExt cx="4019975" cy="3962006"/>
          </a:xfrm>
        </p:grpSpPr>
        <p:grpSp>
          <p:nvGrpSpPr>
            <p:cNvPr id="18" name="Group 17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641392" y="2521364"/>
              <a:ext cx="1515269" cy="860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key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098475" y="42998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flipH="1">
              <a:off x="6819637" y="45532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22733" y="2692494"/>
            <a:ext cx="221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Binary Tree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81817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98538"/>
            <a:ext cx="9250739" cy="7050971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324300" y="3328410"/>
            <a:ext cx="4341524" cy="2551050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77592" y="416052"/>
            <a:ext cx="3878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latin typeface="Courier"/>
                <a:cs typeface="Courier"/>
              </a:rPr>
              <a:t>Binary  Tree</a:t>
            </a:r>
            <a:endParaRPr kumimoji="1" lang="zh-CN" altLang="en-US" sz="4000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 rot="21210953">
            <a:off x="3980033" y="1240721"/>
            <a:ext cx="2031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000" dirty="0" smtClean="0">
                <a:solidFill>
                  <a:srgbClr val="0000FF"/>
                </a:solidFill>
                <a:latin typeface="Courier"/>
                <a:cs typeface="Courier"/>
              </a:rPr>
              <a:t>Search</a:t>
            </a:r>
            <a:endParaRPr lang="zh-CN" altLang="en-US" sz="4000" dirty="0">
              <a:solidFill>
                <a:srgbClr val="0000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707475" y="208026"/>
            <a:ext cx="416010" cy="262769"/>
          </a:xfrm>
          <a:custGeom>
            <a:avLst/>
            <a:gdLst>
              <a:gd name="connsiteX0" fmla="*/ 0 w 416010"/>
              <a:gd name="connsiteY0" fmla="*/ 0 h 262769"/>
              <a:gd name="connsiteX1" fmla="*/ 65686 w 416010"/>
              <a:gd name="connsiteY1" fmla="*/ 65692 h 262769"/>
              <a:gd name="connsiteX2" fmla="*/ 131372 w 416010"/>
              <a:gd name="connsiteY2" fmla="*/ 153282 h 262769"/>
              <a:gd name="connsiteX3" fmla="*/ 175162 w 416010"/>
              <a:gd name="connsiteY3" fmla="*/ 229923 h 262769"/>
              <a:gd name="connsiteX4" fmla="*/ 186110 w 416010"/>
              <a:gd name="connsiteY4" fmla="*/ 262769 h 262769"/>
              <a:gd name="connsiteX5" fmla="*/ 251796 w 416010"/>
              <a:gd name="connsiteY5" fmla="*/ 175179 h 262769"/>
              <a:gd name="connsiteX6" fmla="*/ 273691 w 416010"/>
              <a:gd name="connsiteY6" fmla="*/ 131384 h 262769"/>
              <a:gd name="connsiteX7" fmla="*/ 339376 w 416010"/>
              <a:gd name="connsiteY7" fmla="*/ 65692 h 262769"/>
              <a:gd name="connsiteX8" fmla="*/ 361272 w 416010"/>
              <a:gd name="connsiteY8" fmla="*/ 43795 h 262769"/>
              <a:gd name="connsiteX9" fmla="*/ 416010 w 416010"/>
              <a:gd name="connsiteY9" fmla="*/ 0 h 26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6010" h="262769">
                <a:moveTo>
                  <a:pt x="0" y="0"/>
                </a:moveTo>
                <a:cubicBezTo>
                  <a:pt x="21895" y="21897"/>
                  <a:pt x="45535" y="42180"/>
                  <a:pt x="65686" y="65692"/>
                </a:cubicBezTo>
                <a:cubicBezTo>
                  <a:pt x="89435" y="93402"/>
                  <a:pt x="111130" y="122916"/>
                  <a:pt x="131372" y="153282"/>
                </a:cubicBezTo>
                <a:cubicBezTo>
                  <a:pt x="153362" y="186271"/>
                  <a:pt x="158494" y="191026"/>
                  <a:pt x="175162" y="229923"/>
                </a:cubicBezTo>
                <a:cubicBezTo>
                  <a:pt x="179708" y="240531"/>
                  <a:pt x="182461" y="251820"/>
                  <a:pt x="186110" y="262769"/>
                </a:cubicBezTo>
                <a:cubicBezTo>
                  <a:pt x="207161" y="236453"/>
                  <a:pt x="234371" y="205675"/>
                  <a:pt x="251796" y="175179"/>
                </a:cubicBezTo>
                <a:cubicBezTo>
                  <a:pt x="259893" y="161008"/>
                  <a:pt x="263496" y="144129"/>
                  <a:pt x="273691" y="131384"/>
                </a:cubicBezTo>
                <a:cubicBezTo>
                  <a:pt x="293034" y="107203"/>
                  <a:pt x="317481" y="87589"/>
                  <a:pt x="339376" y="65692"/>
                </a:cubicBezTo>
                <a:cubicBezTo>
                  <a:pt x="346674" y="58393"/>
                  <a:pt x="352684" y="49521"/>
                  <a:pt x="361272" y="43795"/>
                </a:cubicBezTo>
                <a:cubicBezTo>
                  <a:pt x="402703" y="16171"/>
                  <a:pt x="384811" y="31202"/>
                  <a:pt x="416010" y="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77443" y="3645918"/>
            <a:ext cx="1845573" cy="1818960"/>
            <a:chOff x="4098475" y="1991382"/>
            <a:chExt cx="4019975" cy="3962006"/>
          </a:xfrm>
        </p:grpSpPr>
        <p:grpSp>
          <p:nvGrpSpPr>
            <p:cNvPr id="18" name="Group 17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641392" y="2521364"/>
              <a:ext cx="1515269" cy="860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key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098475" y="42998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flipH="1">
              <a:off x="6819637" y="45532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22733" y="2692494"/>
            <a:ext cx="221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ourier"/>
                <a:cs typeface="Courier"/>
              </a:rPr>
              <a:t>Binary Tree</a:t>
            </a:r>
            <a:endParaRPr kumimoji="1" lang="zh-CN" altLang="en-US" sz="2400" dirty="0">
              <a:latin typeface="Courier"/>
              <a:cs typeface="Couri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78293" y="2692494"/>
            <a:ext cx="221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 smtClean="0">
                <a:solidFill>
                  <a:srgbClr val="0000FF"/>
                </a:solidFill>
                <a:latin typeface="Courier"/>
                <a:cs typeface="Courier"/>
              </a:rPr>
              <a:t>Search Tree</a:t>
            </a:r>
            <a:r>
              <a:rPr kumimoji="1" lang="en-US" altLang="zh-CN" sz="2400" dirty="0" smtClean="0"/>
              <a:t> </a:t>
            </a:r>
            <a:endParaRPr kumimoji="1" lang="zh-CN" alt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4499456" y="3372432"/>
            <a:ext cx="38864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/>
              <a:t>For a tree </a:t>
            </a:r>
            <a:r>
              <a:rPr lang="en-US" altLang="zh-CN" b="1" i="1" dirty="0" smtClean="0"/>
              <a:t>root</a:t>
            </a:r>
            <a:r>
              <a:rPr lang="en-US" altLang="zh-CN" dirty="0" smtClean="0"/>
              <a:t>:</a:t>
            </a:r>
          </a:p>
          <a:p>
            <a:pPr algn="just"/>
            <a:endParaRPr lang="en-US" altLang="zh-CN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dirty="0"/>
              <a:t>E</a:t>
            </a:r>
            <a:r>
              <a:rPr lang="en-US" altLang="zh-CN" dirty="0" smtClean="0"/>
              <a:t>very node in root’s left </a:t>
            </a:r>
            <a:r>
              <a:rPr lang="en-US" altLang="zh-CN" dirty="0" err="1" smtClean="0"/>
              <a:t>subtree</a:t>
            </a:r>
            <a:r>
              <a:rPr lang="en-US" altLang="zh-CN" dirty="0" smtClean="0"/>
              <a:t> has a key &lt; root’s key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dirty="0" smtClean="0"/>
              <a:t>Every node of root’s right </a:t>
            </a:r>
            <a:r>
              <a:rPr lang="en-US" altLang="zh-CN" dirty="0" err="1" smtClean="0"/>
              <a:t>subtree</a:t>
            </a:r>
            <a:r>
              <a:rPr lang="en-US" altLang="zh-CN" dirty="0" smtClean="0"/>
              <a:t> has a key &gt; root’s key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zh-CN" dirty="0" smtClean="0"/>
              <a:t>All children of root are also binary search trees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513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Binary Search Tree</a:t>
            </a:r>
            <a:endParaRPr kumimoji="1"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000423" y="1402336"/>
            <a:ext cx="3200400" cy="2744787"/>
            <a:chOff x="3408" y="2266"/>
            <a:chExt cx="2016" cy="1872"/>
          </a:xfrm>
        </p:grpSpPr>
        <p:sp>
          <p:nvSpPr>
            <p:cNvPr id="5" name="Oval 5"/>
            <p:cNvSpPr>
              <a:spLocks noChangeAspect="1" noChangeArrowheads="1"/>
            </p:cNvSpPr>
            <p:nvPr/>
          </p:nvSpPr>
          <p:spPr bwMode="auto">
            <a:xfrm>
              <a:off x="5102" y="3805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91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4567" y="3805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60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/>
          </p:nvSpPr>
          <p:spPr bwMode="auto">
            <a:xfrm>
              <a:off x="4829" y="3204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3666" y="3204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29</a:t>
              </a:r>
            </a:p>
          </p:txBody>
        </p: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4248" y="2670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55</a:t>
              </a:r>
            </a:p>
          </p:txBody>
        </p:sp>
        <p:cxnSp>
          <p:nvCxnSpPr>
            <p:cNvPr id="10" name="AutoShape 10"/>
            <p:cNvCxnSpPr>
              <a:cxnSpLocks noChangeShapeType="1"/>
              <a:stCxn id="9" idx="3"/>
              <a:endCxn id="8" idx="0"/>
            </p:cNvCxnSpPr>
            <p:nvPr/>
          </p:nvCxnSpPr>
          <p:spPr bwMode="auto">
            <a:xfrm flipH="1">
              <a:off x="3828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11"/>
            <p:cNvCxnSpPr>
              <a:cxnSpLocks noChangeShapeType="1"/>
              <a:stCxn id="9" idx="5"/>
              <a:endCxn id="7" idx="0"/>
            </p:cNvCxnSpPr>
            <p:nvPr/>
          </p:nvCxnSpPr>
          <p:spPr bwMode="auto">
            <a:xfrm>
              <a:off x="4523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12"/>
            <p:cNvCxnSpPr>
              <a:cxnSpLocks noChangeShapeType="1"/>
              <a:stCxn id="7" idx="3"/>
              <a:endCxn id="6" idx="0"/>
            </p:cNvCxnSpPr>
            <p:nvPr/>
          </p:nvCxnSpPr>
          <p:spPr bwMode="auto">
            <a:xfrm flipH="1">
              <a:off x="4729" y="3501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3"/>
            <p:cNvCxnSpPr>
              <a:cxnSpLocks noChangeShapeType="1"/>
              <a:stCxn id="7" idx="5"/>
              <a:endCxn id="5" idx="0"/>
            </p:cNvCxnSpPr>
            <p:nvPr/>
          </p:nvCxnSpPr>
          <p:spPr bwMode="auto">
            <a:xfrm>
              <a:off x="5105" y="3501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Oval 14"/>
            <p:cNvSpPr>
              <a:spLocks noChangeAspect="1" noChangeArrowheads="1"/>
            </p:cNvSpPr>
            <p:nvPr/>
          </p:nvSpPr>
          <p:spPr bwMode="auto">
            <a:xfrm>
              <a:off x="3941" y="3805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42</a:t>
              </a:r>
            </a:p>
          </p:txBody>
        </p:sp>
        <p:sp>
          <p:nvSpPr>
            <p:cNvPr id="15" name="Oval 15"/>
            <p:cNvSpPr>
              <a:spLocks noChangeAspect="1" noChangeArrowheads="1"/>
            </p:cNvSpPr>
            <p:nvPr/>
          </p:nvSpPr>
          <p:spPr bwMode="auto">
            <a:xfrm>
              <a:off x="3408" y="3805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-3</a:t>
              </a:r>
            </a:p>
          </p:txBody>
        </p:sp>
        <p:cxnSp>
          <p:nvCxnSpPr>
            <p:cNvPr id="16" name="AutoShape 16"/>
            <p:cNvCxnSpPr>
              <a:cxnSpLocks noChangeShapeType="1"/>
              <a:stCxn id="8" idx="3"/>
              <a:endCxn id="15" idx="0"/>
            </p:cNvCxnSpPr>
            <p:nvPr/>
          </p:nvCxnSpPr>
          <p:spPr bwMode="auto">
            <a:xfrm flipH="1">
              <a:off x="3570" y="3505"/>
              <a:ext cx="144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7"/>
            <p:cNvCxnSpPr>
              <a:cxnSpLocks noChangeShapeType="1"/>
              <a:stCxn id="8" idx="5"/>
              <a:endCxn id="14" idx="0"/>
            </p:cNvCxnSpPr>
            <p:nvPr/>
          </p:nvCxnSpPr>
          <p:spPr bwMode="auto">
            <a:xfrm>
              <a:off x="3942" y="3501"/>
              <a:ext cx="161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4212" y="2266"/>
              <a:ext cx="39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9" name="AutoShape 19"/>
            <p:cNvCxnSpPr>
              <a:cxnSpLocks noChangeShapeType="1"/>
              <a:stCxn id="18" idx="2"/>
              <a:endCxn id="9" idx="0"/>
            </p:cNvCxnSpPr>
            <p:nvPr/>
          </p:nvCxnSpPr>
          <p:spPr bwMode="auto">
            <a:xfrm>
              <a:off x="4408" y="2506"/>
              <a:ext cx="1" cy="1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3" name="TextBox 22"/>
          <p:cNvSpPr txBox="1"/>
          <p:nvPr/>
        </p:nvSpPr>
        <p:spPr>
          <a:xfrm>
            <a:off x="0" y="606558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What makes a tree a Binary Search Tree?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010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Binary Search Tree</a:t>
            </a:r>
            <a:endParaRPr kumimoji="1"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000423" y="1402336"/>
            <a:ext cx="3200400" cy="2744787"/>
            <a:chOff x="3408" y="2266"/>
            <a:chExt cx="2016" cy="1872"/>
          </a:xfrm>
        </p:grpSpPr>
        <p:sp>
          <p:nvSpPr>
            <p:cNvPr id="5" name="Oval 5"/>
            <p:cNvSpPr>
              <a:spLocks noChangeAspect="1" noChangeArrowheads="1"/>
            </p:cNvSpPr>
            <p:nvPr/>
          </p:nvSpPr>
          <p:spPr bwMode="auto">
            <a:xfrm>
              <a:off x="5102" y="3805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91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4567" y="3805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60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/>
          </p:nvSpPr>
          <p:spPr bwMode="auto">
            <a:xfrm>
              <a:off x="4829" y="3204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3666" y="3204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29</a:t>
              </a:r>
            </a:p>
          </p:txBody>
        </p: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4248" y="2670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55</a:t>
              </a:r>
            </a:p>
          </p:txBody>
        </p:sp>
        <p:cxnSp>
          <p:nvCxnSpPr>
            <p:cNvPr id="10" name="AutoShape 10"/>
            <p:cNvCxnSpPr>
              <a:cxnSpLocks noChangeShapeType="1"/>
              <a:stCxn id="9" idx="3"/>
              <a:endCxn id="8" idx="0"/>
            </p:cNvCxnSpPr>
            <p:nvPr/>
          </p:nvCxnSpPr>
          <p:spPr bwMode="auto">
            <a:xfrm flipH="1">
              <a:off x="3828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11"/>
            <p:cNvCxnSpPr>
              <a:cxnSpLocks noChangeShapeType="1"/>
              <a:stCxn id="9" idx="5"/>
              <a:endCxn id="7" idx="0"/>
            </p:cNvCxnSpPr>
            <p:nvPr/>
          </p:nvCxnSpPr>
          <p:spPr bwMode="auto">
            <a:xfrm>
              <a:off x="4523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12"/>
            <p:cNvCxnSpPr>
              <a:cxnSpLocks noChangeShapeType="1"/>
              <a:stCxn id="7" idx="3"/>
              <a:endCxn id="6" idx="0"/>
            </p:cNvCxnSpPr>
            <p:nvPr/>
          </p:nvCxnSpPr>
          <p:spPr bwMode="auto">
            <a:xfrm flipH="1">
              <a:off x="4729" y="3501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3"/>
            <p:cNvCxnSpPr>
              <a:cxnSpLocks noChangeShapeType="1"/>
              <a:stCxn id="7" idx="5"/>
              <a:endCxn id="5" idx="0"/>
            </p:cNvCxnSpPr>
            <p:nvPr/>
          </p:nvCxnSpPr>
          <p:spPr bwMode="auto">
            <a:xfrm>
              <a:off x="5105" y="3501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Oval 14"/>
            <p:cNvSpPr>
              <a:spLocks noChangeAspect="1" noChangeArrowheads="1"/>
            </p:cNvSpPr>
            <p:nvPr/>
          </p:nvSpPr>
          <p:spPr bwMode="auto">
            <a:xfrm>
              <a:off x="3941" y="3805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42</a:t>
              </a:r>
            </a:p>
          </p:txBody>
        </p:sp>
        <p:sp>
          <p:nvSpPr>
            <p:cNvPr id="15" name="Oval 15"/>
            <p:cNvSpPr>
              <a:spLocks noChangeAspect="1" noChangeArrowheads="1"/>
            </p:cNvSpPr>
            <p:nvPr/>
          </p:nvSpPr>
          <p:spPr bwMode="auto">
            <a:xfrm>
              <a:off x="3408" y="3805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-3</a:t>
              </a:r>
            </a:p>
          </p:txBody>
        </p:sp>
        <p:cxnSp>
          <p:nvCxnSpPr>
            <p:cNvPr id="16" name="AutoShape 16"/>
            <p:cNvCxnSpPr>
              <a:cxnSpLocks noChangeShapeType="1"/>
              <a:stCxn id="8" idx="3"/>
              <a:endCxn id="15" idx="0"/>
            </p:cNvCxnSpPr>
            <p:nvPr/>
          </p:nvCxnSpPr>
          <p:spPr bwMode="auto">
            <a:xfrm flipH="1">
              <a:off x="3570" y="3505"/>
              <a:ext cx="144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7"/>
            <p:cNvCxnSpPr>
              <a:cxnSpLocks noChangeShapeType="1"/>
              <a:stCxn id="8" idx="5"/>
              <a:endCxn id="14" idx="0"/>
            </p:cNvCxnSpPr>
            <p:nvPr/>
          </p:nvCxnSpPr>
          <p:spPr bwMode="auto">
            <a:xfrm>
              <a:off x="3942" y="3501"/>
              <a:ext cx="161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4212" y="2266"/>
              <a:ext cx="39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9" name="AutoShape 19"/>
            <p:cNvCxnSpPr>
              <a:cxnSpLocks noChangeShapeType="1"/>
              <a:stCxn id="18" idx="2"/>
              <a:endCxn id="9" idx="0"/>
            </p:cNvCxnSpPr>
            <p:nvPr/>
          </p:nvCxnSpPr>
          <p:spPr bwMode="auto">
            <a:xfrm>
              <a:off x="4408" y="2506"/>
              <a:ext cx="1" cy="1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1" name="Rectangle 20"/>
          <p:cNvSpPr/>
          <p:nvPr/>
        </p:nvSpPr>
        <p:spPr>
          <a:xfrm>
            <a:off x="2189524" y="5054702"/>
            <a:ext cx="4663686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altLang="zh-CN" sz="2400" dirty="0"/>
              <a:t>Every node in root’s left </a:t>
            </a:r>
            <a:r>
              <a:rPr lang="en-US" altLang="zh-CN" sz="2400" dirty="0" err="1"/>
              <a:t>subtree</a:t>
            </a:r>
            <a:r>
              <a:rPr lang="en-US" altLang="zh-CN" sz="2400" dirty="0"/>
              <a:t> has a key &lt; root’s key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82055" y="2364915"/>
            <a:ext cx="1839312" cy="2189743"/>
          </a:xfrm>
          <a:custGeom>
            <a:avLst/>
            <a:gdLst>
              <a:gd name="connsiteX0" fmla="*/ 1237193 w 1839312"/>
              <a:gd name="connsiteY0" fmla="*/ 164231 h 2189743"/>
              <a:gd name="connsiteX1" fmla="*/ 908765 w 1839312"/>
              <a:gd name="connsiteY1" fmla="*/ 197077 h 2189743"/>
              <a:gd name="connsiteX2" fmla="*/ 810236 w 1839312"/>
              <a:gd name="connsiteY2" fmla="*/ 218974 h 2189743"/>
              <a:gd name="connsiteX3" fmla="*/ 470860 w 1839312"/>
              <a:gd name="connsiteY3" fmla="*/ 240872 h 2189743"/>
              <a:gd name="connsiteX4" fmla="*/ 295698 w 1839312"/>
              <a:gd name="connsiteY4" fmla="*/ 361308 h 2189743"/>
              <a:gd name="connsiteX5" fmla="*/ 197169 w 1839312"/>
              <a:gd name="connsiteY5" fmla="*/ 448897 h 2189743"/>
              <a:gd name="connsiteX6" fmla="*/ 87693 w 1839312"/>
              <a:gd name="connsiteY6" fmla="*/ 547436 h 2189743"/>
              <a:gd name="connsiteX7" fmla="*/ 76745 w 1839312"/>
              <a:gd name="connsiteY7" fmla="*/ 711667 h 2189743"/>
              <a:gd name="connsiteX8" fmla="*/ 54850 w 1839312"/>
              <a:gd name="connsiteY8" fmla="*/ 908743 h 2189743"/>
              <a:gd name="connsiteX9" fmla="*/ 43902 w 1839312"/>
              <a:gd name="connsiteY9" fmla="*/ 1116769 h 2189743"/>
              <a:gd name="connsiteX10" fmla="*/ 11060 w 1839312"/>
              <a:gd name="connsiteY10" fmla="*/ 1368589 h 2189743"/>
              <a:gd name="connsiteX11" fmla="*/ 43902 w 1839312"/>
              <a:gd name="connsiteY11" fmla="*/ 1729897 h 2189743"/>
              <a:gd name="connsiteX12" fmla="*/ 175274 w 1839312"/>
              <a:gd name="connsiteY12" fmla="*/ 1861281 h 2189743"/>
              <a:gd name="connsiteX13" fmla="*/ 328541 w 1839312"/>
              <a:gd name="connsiteY13" fmla="*/ 1937922 h 2189743"/>
              <a:gd name="connsiteX14" fmla="*/ 481807 w 1839312"/>
              <a:gd name="connsiteY14" fmla="*/ 2003615 h 2189743"/>
              <a:gd name="connsiteX15" fmla="*/ 646022 w 1839312"/>
              <a:gd name="connsiteY15" fmla="*/ 2091204 h 2189743"/>
              <a:gd name="connsiteX16" fmla="*/ 930660 w 1839312"/>
              <a:gd name="connsiteY16" fmla="*/ 2167845 h 2189743"/>
              <a:gd name="connsiteX17" fmla="*/ 1237193 w 1839312"/>
              <a:gd name="connsiteY17" fmla="*/ 2189743 h 2189743"/>
              <a:gd name="connsiteX18" fmla="*/ 1543727 w 1839312"/>
              <a:gd name="connsiteY18" fmla="*/ 2167845 h 2189743"/>
              <a:gd name="connsiteX19" fmla="*/ 1598465 w 1839312"/>
              <a:gd name="connsiteY19" fmla="*/ 2069307 h 2189743"/>
              <a:gd name="connsiteX20" fmla="*/ 1653203 w 1839312"/>
              <a:gd name="connsiteY20" fmla="*/ 1981717 h 2189743"/>
              <a:gd name="connsiteX21" fmla="*/ 1773627 w 1839312"/>
              <a:gd name="connsiteY21" fmla="*/ 1839384 h 2189743"/>
              <a:gd name="connsiteX22" fmla="*/ 1806469 w 1839312"/>
              <a:gd name="connsiteY22" fmla="*/ 1664205 h 2189743"/>
              <a:gd name="connsiteX23" fmla="*/ 1817417 w 1839312"/>
              <a:gd name="connsiteY23" fmla="*/ 1620410 h 2189743"/>
              <a:gd name="connsiteX24" fmla="*/ 1839312 w 1839312"/>
              <a:gd name="connsiteY24" fmla="*/ 1532820 h 2189743"/>
              <a:gd name="connsiteX25" fmla="*/ 1762679 w 1839312"/>
              <a:gd name="connsiteY25" fmla="*/ 864949 h 2189743"/>
              <a:gd name="connsiteX26" fmla="*/ 1707941 w 1839312"/>
              <a:gd name="connsiteY26" fmla="*/ 689769 h 2189743"/>
              <a:gd name="connsiteX27" fmla="*/ 1675098 w 1839312"/>
              <a:gd name="connsiteY27" fmla="*/ 613128 h 2189743"/>
              <a:gd name="connsiteX28" fmla="*/ 1576569 w 1839312"/>
              <a:gd name="connsiteY28" fmla="*/ 536487 h 2189743"/>
              <a:gd name="connsiteX29" fmla="*/ 1379512 w 1839312"/>
              <a:gd name="connsiteY29" fmla="*/ 284667 h 2189743"/>
              <a:gd name="connsiteX30" fmla="*/ 1313826 w 1839312"/>
              <a:gd name="connsiteY30" fmla="*/ 218974 h 2189743"/>
              <a:gd name="connsiteX31" fmla="*/ 1259088 w 1839312"/>
              <a:gd name="connsiteY31" fmla="*/ 175180 h 2189743"/>
              <a:gd name="connsiteX32" fmla="*/ 1182455 w 1839312"/>
              <a:gd name="connsiteY32" fmla="*/ 87590 h 2189743"/>
              <a:gd name="connsiteX33" fmla="*/ 1160560 w 1839312"/>
              <a:gd name="connsiteY33" fmla="*/ 65692 h 2189743"/>
              <a:gd name="connsiteX34" fmla="*/ 1116769 w 1839312"/>
              <a:gd name="connsiteY34" fmla="*/ 0 h 218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9312" h="2189743">
                <a:moveTo>
                  <a:pt x="1237193" y="164231"/>
                </a:moveTo>
                <a:cubicBezTo>
                  <a:pt x="1127717" y="175180"/>
                  <a:pt x="1017894" y="183085"/>
                  <a:pt x="908765" y="197077"/>
                </a:cubicBezTo>
                <a:cubicBezTo>
                  <a:pt x="875394" y="201356"/>
                  <a:pt x="843713" y="215626"/>
                  <a:pt x="810236" y="218974"/>
                </a:cubicBezTo>
                <a:cubicBezTo>
                  <a:pt x="697438" y="230255"/>
                  <a:pt x="583985" y="233573"/>
                  <a:pt x="470860" y="240872"/>
                </a:cubicBezTo>
                <a:cubicBezTo>
                  <a:pt x="412473" y="281017"/>
                  <a:pt x="348655" y="314231"/>
                  <a:pt x="295698" y="361308"/>
                </a:cubicBezTo>
                <a:cubicBezTo>
                  <a:pt x="262855" y="390504"/>
                  <a:pt x="229226" y="418840"/>
                  <a:pt x="197169" y="448897"/>
                </a:cubicBezTo>
                <a:cubicBezTo>
                  <a:pt x="91397" y="548068"/>
                  <a:pt x="157819" y="500680"/>
                  <a:pt x="87693" y="547436"/>
                </a:cubicBezTo>
                <a:cubicBezTo>
                  <a:pt x="84044" y="602180"/>
                  <a:pt x="81712" y="657027"/>
                  <a:pt x="76745" y="711667"/>
                </a:cubicBezTo>
                <a:cubicBezTo>
                  <a:pt x="70761" y="777492"/>
                  <a:pt x="60191" y="842863"/>
                  <a:pt x="54850" y="908743"/>
                </a:cubicBezTo>
                <a:cubicBezTo>
                  <a:pt x="49239" y="977954"/>
                  <a:pt x="48520" y="1047485"/>
                  <a:pt x="43902" y="1116769"/>
                </a:cubicBezTo>
                <a:cubicBezTo>
                  <a:pt x="35587" y="1241513"/>
                  <a:pt x="32256" y="1241398"/>
                  <a:pt x="11060" y="1368589"/>
                </a:cubicBezTo>
                <a:cubicBezTo>
                  <a:pt x="3872" y="1490800"/>
                  <a:pt x="-22024" y="1614515"/>
                  <a:pt x="43902" y="1729897"/>
                </a:cubicBezTo>
                <a:cubicBezTo>
                  <a:pt x="74627" y="1783671"/>
                  <a:pt x="119881" y="1833582"/>
                  <a:pt x="175274" y="1861281"/>
                </a:cubicBezTo>
                <a:cubicBezTo>
                  <a:pt x="226363" y="1886828"/>
                  <a:pt x="276733" y="1913866"/>
                  <a:pt x="328541" y="1937922"/>
                </a:cubicBezTo>
                <a:cubicBezTo>
                  <a:pt x="378955" y="1961331"/>
                  <a:pt x="431752" y="1979448"/>
                  <a:pt x="481807" y="2003615"/>
                </a:cubicBezTo>
                <a:cubicBezTo>
                  <a:pt x="537674" y="2030588"/>
                  <a:pt x="589100" y="2066535"/>
                  <a:pt x="646022" y="2091204"/>
                </a:cubicBezTo>
                <a:cubicBezTo>
                  <a:pt x="727556" y="2126539"/>
                  <a:pt x="839299" y="2158474"/>
                  <a:pt x="930660" y="2167845"/>
                </a:cubicBezTo>
                <a:cubicBezTo>
                  <a:pt x="1032563" y="2178298"/>
                  <a:pt x="1237193" y="2189743"/>
                  <a:pt x="1237193" y="2189743"/>
                </a:cubicBezTo>
                <a:cubicBezTo>
                  <a:pt x="1339371" y="2182444"/>
                  <a:pt x="1446546" y="2200242"/>
                  <a:pt x="1543727" y="2167845"/>
                </a:cubicBezTo>
                <a:cubicBezTo>
                  <a:pt x="1579372" y="2155962"/>
                  <a:pt x="1579416" y="2101694"/>
                  <a:pt x="1598465" y="2069307"/>
                </a:cubicBezTo>
                <a:cubicBezTo>
                  <a:pt x="1615920" y="2039631"/>
                  <a:pt x="1633046" y="2009629"/>
                  <a:pt x="1653203" y="1981717"/>
                </a:cubicBezTo>
                <a:cubicBezTo>
                  <a:pt x="1716417" y="1894181"/>
                  <a:pt x="1719015" y="1894001"/>
                  <a:pt x="1773627" y="1839384"/>
                </a:cubicBezTo>
                <a:cubicBezTo>
                  <a:pt x="1799471" y="1735990"/>
                  <a:pt x="1769912" y="1859192"/>
                  <a:pt x="1806469" y="1664205"/>
                </a:cubicBezTo>
                <a:cubicBezTo>
                  <a:pt x="1809242" y="1649415"/>
                  <a:pt x="1814153" y="1635099"/>
                  <a:pt x="1817417" y="1620410"/>
                </a:cubicBezTo>
                <a:cubicBezTo>
                  <a:pt x="1835033" y="1541134"/>
                  <a:pt x="1819750" y="1591516"/>
                  <a:pt x="1839312" y="1532820"/>
                </a:cubicBezTo>
                <a:cubicBezTo>
                  <a:pt x="1818043" y="1096766"/>
                  <a:pt x="1851592" y="1185070"/>
                  <a:pt x="1762679" y="864949"/>
                </a:cubicBezTo>
                <a:cubicBezTo>
                  <a:pt x="1746307" y="806003"/>
                  <a:pt x="1728037" y="747552"/>
                  <a:pt x="1707941" y="689769"/>
                </a:cubicBezTo>
                <a:cubicBezTo>
                  <a:pt x="1698811" y="663517"/>
                  <a:pt x="1693185" y="634232"/>
                  <a:pt x="1675098" y="613128"/>
                </a:cubicBezTo>
                <a:cubicBezTo>
                  <a:pt x="1648021" y="581535"/>
                  <a:pt x="1605990" y="565910"/>
                  <a:pt x="1576569" y="536487"/>
                </a:cubicBezTo>
                <a:cubicBezTo>
                  <a:pt x="1462840" y="422747"/>
                  <a:pt x="1476654" y="402638"/>
                  <a:pt x="1379512" y="284667"/>
                </a:cubicBezTo>
                <a:cubicBezTo>
                  <a:pt x="1359828" y="260762"/>
                  <a:pt x="1336738" y="239805"/>
                  <a:pt x="1313826" y="218974"/>
                </a:cubicBezTo>
                <a:cubicBezTo>
                  <a:pt x="1296537" y="203255"/>
                  <a:pt x="1276456" y="190813"/>
                  <a:pt x="1259088" y="175180"/>
                </a:cubicBezTo>
                <a:cubicBezTo>
                  <a:pt x="1162630" y="88360"/>
                  <a:pt x="1235192" y="153519"/>
                  <a:pt x="1182455" y="87590"/>
                </a:cubicBezTo>
                <a:cubicBezTo>
                  <a:pt x="1176007" y="79529"/>
                  <a:pt x="1167277" y="73529"/>
                  <a:pt x="1160560" y="65692"/>
                </a:cubicBezTo>
                <a:cubicBezTo>
                  <a:pt x="1114489" y="11938"/>
                  <a:pt x="1116769" y="33717"/>
                  <a:pt x="1116769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769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Binary Search Tree</a:t>
            </a:r>
            <a:endParaRPr kumimoji="1"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000423" y="1402336"/>
            <a:ext cx="3200400" cy="2744787"/>
            <a:chOff x="3408" y="2266"/>
            <a:chExt cx="2016" cy="1872"/>
          </a:xfrm>
        </p:grpSpPr>
        <p:sp>
          <p:nvSpPr>
            <p:cNvPr id="5" name="Oval 5"/>
            <p:cNvSpPr>
              <a:spLocks noChangeAspect="1" noChangeArrowheads="1"/>
            </p:cNvSpPr>
            <p:nvPr/>
          </p:nvSpPr>
          <p:spPr bwMode="auto">
            <a:xfrm>
              <a:off x="5102" y="3805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91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4567" y="3805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60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/>
          </p:nvSpPr>
          <p:spPr bwMode="auto">
            <a:xfrm>
              <a:off x="4829" y="3204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3666" y="3204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29</a:t>
              </a:r>
            </a:p>
          </p:txBody>
        </p: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4248" y="2670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55</a:t>
              </a:r>
            </a:p>
          </p:txBody>
        </p:sp>
        <p:cxnSp>
          <p:nvCxnSpPr>
            <p:cNvPr id="10" name="AutoShape 10"/>
            <p:cNvCxnSpPr>
              <a:cxnSpLocks noChangeShapeType="1"/>
              <a:stCxn id="9" idx="3"/>
              <a:endCxn id="8" idx="0"/>
            </p:cNvCxnSpPr>
            <p:nvPr/>
          </p:nvCxnSpPr>
          <p:spPr bwMode="auto">
            <a:xfrm flipH="1">
              <a:off x="3828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11"/>
            <p:cNvCxnSpPr>
              <a:cxnSpLocks noChangeShapeType="1"/>
              <a:stCxn id="9" idx="5"/>
              <a:endCxn id="7" idx="0"/>
            </p:cNvCxnSpPr>
            <p:nvPr/>
          </p:nvCxnSpPr>
          <p:spPr bwMode="auto">
            <a:xfrm>
              <a:off x="4523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12"/>
            <p:cNvCxnSpPr>
              <a:cxnSpLocks noChangeShapeType="1"/>
              <a:stCxn id="7" idx="3"/>
              <a:endCxn id="6" idx="0"/>
            </p:cNvCxnSpPr>
            <p:nvPr/>
          </p:nvCxnSpPr>
          <p:spPr bwMode="auto">
            <a:xfrm flipH="1">
              <a:off x="4729" y="3501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3"/>
            <p:cNvCxnSpPr>
              <a:cxnSpLocks noChangeShapeType="1"/>
              <a:stCxn id="7" idx="5"/>
              <a:endCxn id="5" idx="0"/>
            </p:cNvCxnSpPr>
            <p:nvPr/>
          </p:nvCxnSpPr>
          <p:spPr bwMode="auto">
            <a:xfrm>
              <a:off x="5105" y="3501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Oval 14"/>
            <p:cNvSpPr>
              <a:spLocks noChangeAspect="1" noChangeArrowheads="1"/>
            </p:cNvSpPr>
            <p:nvPr/>
          </p:nvSpPr>
          <p:spPr bwMode="auto">
            <a:xfrm>
              <a:off x="3941" y="3805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42</a:t>
              </a:r>
            </a:p>
          </p:txBody>
        </p:sp>
        <p:sp>
          <p:nvSpPr>
            <p:cNvPr id="15" name="Oval 15"/>
            <p:cNvSpPr>
              <a:spLocks noChangeAspect="1" noChangeArrowheads="1"/>
            </p:cNvSpPr>
            <p:nvPr/>
          </p:nvSpPr>
          <p:spPr bwMode="auto">
            <a:xfrm>
              <a:off x="3408" y="3805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-3</a:t>
              </a:r>
            </a:p>
          </p:txBody>
        </p:sp>
        <p:cxnSp>
          <p:nvCxnSpPr>
            <p:cNvPr id="16" name="AutoShape 16"/>
            <p:cNvCxnSpPr>
              <a:cxnSpLocks noChangeShapeType="1"/>
              <a:stCxn id="8" idx="3"/>
              <a:endCxn id="15" idx="0"/>
            </p:cNvCxnSpPr>
            <p:nvPr/>
          </p:nvCxnSpPr>
          <p:spPr bwMode="auto">
            <a:xfrm flipH="1">
              <a:off x="3570" y="3505"/>
              <a:ext cx="144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7"/>
            <p:cNvCxnSpPr>
              <a:cxnSpLocks noChangeShapeType="1"/>
              <a:stCxn id="8" idx="5"/>
              <a:endCxn id="14" idx="0"/>
            </p:cNvCxnSpPr>
            <p:nvPr/>
          </p:nvCxnSpPr>
          <p:spPr bwMode="auto">
            <a:xfrm>
              <a:off x="3942" y="3501"/>
              <a:ext cx="161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4212" y="2266"/>
              <a:ext cx="39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9" name="AutoShape 19"/>
            <p:cNvCxnSpPr>
              <a:cxnSpLocks noChangeShapeType="1"/>
              <a:stCxn id="18" idx="2"/>
              <a:endCxn id="9" idx="0"/>
            </p:cNvCxnSpPr>
            <p:nvPr/>
          </p:nvCxnSpPr>
          <p:spPr bwMode="auto">
            <a:xfrm>
              <a:off x="4408" y="2506"/>
              <a:ext cx="1" cy="1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1" name="Rectangle 20"/>
          <p:cNvSpPr/>
          <p:nvPr/>
        </p:nvSpPr>
        <p:spPr>
          <a:xfrm>
            <a:off x="2266153" y="5054702"/>
            <a:ext cx="4849795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indent="404813" algn="ctr">
              <a:buFont typeface="+mj-lt"/>
              <a:buAutoNum type="arabicPeriod" startAt="2"/>
            </a:pPr>
            <a:r>
              <a:rPr lang="en-US" altLang="zh-CN" sz="2400" dirty="0"/>
              <a:t>Every node in root’s </a:t>
            </a:r>
            <a:r>
              <a:rPr lang="en-US" altLang="zh-CN" sz="2400" dirty="0" smtClean="0"/>
              <a:t>right </a:t>
            </a:r>
            <a:r>
              <a:rPr lang="en-US" altLang="zh-CN" sz="2400" dirty="0" err="1" smtClean="0"/>
              <a:t>subtree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has a key </a:t>
            </a:r>
            <a:r>
              <a:rPr lang="en-US" altLang="zh-CN" sz="2400" dirty="0" smtClean="0"/>
              <a:t>&gt; </a:t>
            </a:r>
            <a:r>
              <a:rPr lang="en-US" altLang="zh-CN" sz="2400" dirty="0"/>
              <a:t>root’s key</a:t>
            </a:r>
          </a:p>
        </p:txBody>
      </p:sp>
      <p:sp>
        <p:nvSpPr>
          <p:cNvPr id="22" name="Freeform 21"/>
          <p:cNvSpPr/>
          <p:nvPr/>
        </p:nvSpPr>
        <p:spPr>
          <a:xfrm>
            <a:off x="4608836" y="2343018"/>
            <a:ext cx="1839312" cy="2189743"/>
          </a:xfrm>
          <a:custGeom>
            <a:avLst/>
            <a:gdLst>
              <a:gd name="connsiteX0" fmla="*/ 1237193 w 1839312"/>
              <a:gd name="connsiteY0" fmla="*/ 164231 h 2189743"/>
              <a:gd name="connsiteX1" fmla="*/ 908765 w 1839312"/>
              <a:gd name="connsiteY1" fmla="*/ 197077 h 2189743"/>
              <a:gd name="connsiteX2" fmla="*/ 810236 w 1839312"/>
              <a:gd name="connsiteY2" fmla="*/ 218974 h 2189743"/>
              <a:gd name="connsiteX3" fmla="*/ 470860 w 1839312"/>
              <a:gd name="connsiteY3" fmla="*/ 240872 h 2189743"/>
              <a:gd name="connsiteX4" fmla="*/ 295698 w 1839312"/>
              <a:gd name="connsiteY4" fmla="*/ 361308 h 2189743"/>
              <a:gd name="connsiteX5" fmla="*/ 197169 w 1839312"/>
              <a:gd name="connsiteY5" fmla="*/ 448897 h 2189743"/>
              <a:gd name="connsiteX6" fmla="*/ 87693 w 1839312"/>
              <a:gd name="connsiteY6" fmla="*/ 547436 h 2189743"/>
              <a:gd name="connsiteX7" fmla="*/ 76745 w 1839312"/>
              <a:gd name="connsiteY7" fmla="*/ 711667 h 2189743"/>
              <a:gd name="connsiteX8" fmla="*/ 54850 w 1839312"/>
              <a:gd name="connsiteY8" fmla="*/ 908743 h 2189743"/>
              <a:gd name="connsiteX9" fmla="*/ 43902 w 1839312"/>
              <a:gd name="connsiteY9" fmla="*/ 1116769 h 2189743"/>
              <a:gd name="connsiteX10" fmla="*/ 11060 w 1839312"/>
              <a:gd name="connsiteY10" fmla="*/ 1368589 h 2189743"/>
              <a:gd name="connsiteX11" fmla="*/ 43902 w 1839312"/>
              <a:gd name="connsiteY11" fmla="*/ 1729897 h 2189743"/>
              <a:gd name="connsiteX12" fmla="*/ 175274 w 1839312"/>
              <a:gd name="connsiteY12" fmla="*/ 1861281 h 2189743"/>
              <a:gd name="connsiteX13" fmla="*/ 328541 w 1839312"/>
              <a:gd name="connsiteY13" fmla="*/ 1937922 h 2189743"/>
              <a:gd name="connsiteX14" fmla="*/ 481807 w 1839312"/>
              <a:gd name="connsiteY14" fmla="*/ 2003615 h 2189743"/>
              <a:gd name="connsiteX15" fmla="*/ 646022 w 1839312"/>
              <a:gd name="connsiteY15" fmla="*/ 2091204 h 2189743"/>
              <a:gd name="connsiteX16" fmla="*/ 930660 w 1839312"/>
              <a:gd name="connsiteY16" fmla="*/ 2167845 h 2189743"/>
              <a:gd name="connsiteX17" fmla="*/ 1237193 w 1839312"/>
              <a:gd name="connsiteY17" fmla="*/ 2189743 h 2189743"/>
              <a:gd name="connsiteX18" fmla="*/ 1543727 w 1839312"/>
              <a:gd name="connsiteY18" fmla="*/ 2167845 h 2189743"/>
              <a:gd name="connsiteX19" fmla="*/ 1598465 w 1839312"/>
              <a:gd name="connsiteY19" fmla="*/ 2069307 h 2189743"/>
              <a:gd name="connsiteX20" fmla="*/ 1653203 w 1839312"/>
              <a:gd name="connsiteY20" fmla="*/ 1981717 h 2189743"/>
              <a:gd name="connsiteX21" fmla="*/ 1773627 w 1839312"/>
              <a:gd name="connsiteY21" fmla="*/ 1839384 h 2189743"/>
              <a:gd name="connsiteX22" fmla="*/ 1806469 w 1839312"/>
              <a:gd name="connsiteY22" fmla="*/ 1664205 h 2189743"/>
              <a:gd name="connsiteX23" fmla="*/ 1817417 w 1839312"/>
              <a:gd name="connsiteY23" fmla="*/ 1620410 h 2189743"/>
              <a:gd name="connsiteX24" fmla="*/ 1839312 w 1839312"/>
              <a:gd name="connsiteY24" fmla="*/ 1532820 h 2189743"/>
              <a:gd name="connsiteX25" fmla="*/ 1762679 w 1839312"/>
              <a:gd name="connsiteY25" fmla="*/ 864949 h 2189743"/>
              <a:gd name="connsiteX26" fmla="*/ 1707941 w 1839312"/>
              <a:gd name="connsiteY26" fmla="*/ 689769 h 2189743"/>
              <a:gd name="connsiteX27" fmla="*/ 1675098 w 1839312"/>
              <a:gd name="connsiteY27" fmla="*/ 613128 h 2189743"/>
              <a:gd name="connsiteX28" fmla="*/ 1576569 w 1839312"/>
              <a:gd name="connsiteY28" fmla="*/ 536487 h 2189743"/>
              <a:gd name="connsiteX29" fmla="*/ 1379512 w 1839312"/>
              <a:gd name="connsiteY29" fmla="*/ 284667 h 2189743"/>
              <a:gd name="connsiteX30" fmla="*/ 1313826 w 1839312"/>
              <a:gd name="connsiteY30" fmla="*/ 218974 h 2189743"/>
              <a:gd name="connsiteX31" fmla="*/ 1259088 w 1839312"/>
              <a:gd name="connsiteY31" fmla="*/ 175180 h 2189743"/>
              <a:gd name="connsiteX32" fmla="*/ 1182455 w 1839312"/>
              <a:gd name="connsiteY32" fmla="*/ 87590 h 2189743"/>
              <a:gd name="connsiteX33" fmla="*/ 1160560 w 1839312"/>
              <a:gd name="connsiteY33" fmla="*/ 65692 h 2189743"/>
              <a:gd name="connsiteX34" fmla="*/ 1116769 w 1839312"/>
              <a:gd name="connsiteY34" fmla="*/ 0 h 218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9312" h="2189743">
                <a:moveTo>
                  <a:pt x="1237193" y="164231"/>
                </a:moveTo>
                <a:cubicBezTo>
                  <a:pt x="1127717" y="175180"/>
                  <a:pt x="1017894" y="183085"/>
                  <a:pt x="908765" y="197077"/>
                </a:cubicBezTo>
                <a:cubicBezTo>
                  <a:pt x="875394" y="201356"/>
                  <a:pt x="843713" y="215626"/>
                  <a:pt x="810236" y="218974"/>
                </a:cubicBezTo>
                <a:cubicBezTo>
                  <a:pt x="697438" y="230255"/>
                  <a:pt x="583985" y="233573"/>
                  <a:pt x="470860" y="240872"/>
                </a:cubicBezTo>
                <a:cubicBezTo>
                  <a:pt x="412473" y="281017"/>
                  <a:pt x="348655" y="314231"/>
                  <a:pt x="295698" y="361308"/>
                </a:cubicBezTo>
                <a:cubicBezTo>
                  <a:pt x="262855" y="390504"/>
                  <a:pt x="229226" y="418840"/>
                  <a:pt x="197169" y="448897"/>
                </a:cubicBezTo>
                <a:cubicBezTo>
                  <a:pt x="91397" y="548068"/>
                  <a:pt x="157819" y="500680"/>
                  <a:pt x="87693" y="547436"/>
                </a:cubicBezTo>
                <a:cubicBezTo>
                  <a:pt x="84044" y="602180"/>
                  <a:pt x="81712" y="657027"/>
                  <a:pt x="76745" y="711667"/>
                </a:cubicBezTo>
                <a:cubicBezTo>
                  <a:pt x="70761" y="777492"/>
                  <a:pt x="60191" y="842863"/>
                  <a:pt x="54850" y="908743"/>
                </a:cubicBezTo>
                <a:cubicBezTo>
                  <a:pt x="49239" y="977954"/>
                  <a:pt x="48520" y="1047485"/>
                  <a:pt x="43902" y="1116769"/>
                </a:cubicBezTo>
                <a:cubicBezTo>
                  <a:pt x="35587" y="1241513"/>
                  <a:pt x="32256" y="1241398"/>
                  <a:pt x="11060" y="1368589"/>
                </a:cubicBezTo>
                <a:cubicBezTo>
                  <a:pt x="3872" y="1490800"/>
                  <a:pt x="-22024" y="1614515"/>
                  <a:pt x="43902" y="1729897"/>
                </a:cubicBezTo>
                <a:cubicBezTo>
                  <a:pt x="74627" y="1783671"/>
                  <a:pt x="119881" y="1833582"/>
                  <a:pt x="175274" y="1861281"/>
                </a:cubicBezTo>
                <a:cubicBezTo>
                  <a:pt x="226363" y="1886828"/>
                  <a:pt x="276733" y="1913866"/>
                  <a:pt x="328541" y="1937922"/>
                </a:cubicBezTo>
                <a:cubicBezTo>
                  <a:pt x="378955" y="1961331"/>
                  <a:pt x="431752" y="1979448"/>
                  <a:pt x="481807" y="2003615"/>
                </a:cubicBezTo>
                <a:cubicBezTo>
                  <a:pt x="537674" y="2030588"/>
                  <a:pt x="589100" y="2066535"/>
                  <a:pt x="646022" y="2091204"/>
                </a:cubicBezTo>
                <a:cubicBezTo>
                  <a:pt x="727556" y="2126539"/>
                  <a:pt x="839299" y="2158474"/>
                  <a:pt x="930660" y="2167845"/>
                </a:cubicBezTo>
                <a:cubicBezTo>
                  <a:pt x="1032563" y="2178298"/>
                  <a:pt x="1237193" y="2189743"/>
                  <a:pt x="1237193" y="2189743"/>
                </a:cubicBezTo>
                <a:cubicBezTo>
                  <a:pt x="1339371" y="2182444"/>
                  <a:pt x="1446546" y="2200242"/>
                  <a:pt x="1543727" y="2167845"/>
                </a:cubicBezTo>
                <a:cubicBezTo>
                  <a:pt x="1579372" y="2155962"/>
                  <a:pt x="1579416" y="2101694"/>
                  <a:pt x="1598465" y="2069307"/>
                </a:cubicBezTo>
                <a:cubicBezTo>
                  <a:pt x="1615920" y="2039631"/>
                  <a:pt x="1633046" y="2009629"/>
                  <a:pt x="1653203" y="1981717"/>
                </a:cubicBezTo>
                <a:cubicBezTo>
                  <a:pt x="1716417" y="1894181"/>
                  <a:pt x="1719015" y="1894001"/>
                  <a:pt x="1773627" y="1839384"/>
                </a:cubicBezTo>
                <a:cubicBezTo>
                  <a:pt x="1799471" y="1735990"/>
                  <a:pt x="1769912" y="1859192"/>
                  <a:pt x="1806469" y="1664205"/>
                </a:cubicBezTo>
                <a:cubicBezTo>
                  <a:pt x="1809242" y="1649415"/>
                  <a:pt x="1814153" y="1635099"/>
                  <a:pt x="1817417" y="1620410"/>
                </a:cubicBezTo>
                <a:cubicBezTo>
                  <a:pt x="1835033" y="1541134"/>
                  <a:pt x="1819750" y="1591516"/>
                  <a:pt x="1839312" y="1532820"/>
                </a:cubicBezTo>
                <a:cubicBezTo>
                  <a:pt x="1818043" y="1096766"/>
                  <a:pt x="1851592" y="1185070"/>
                  <a:pt x="1762679" y="864949"/>
                </a:cubicBezTo>
                <a:cubicBezTo>
                  <a:pt x="1746307" y="806003"/>
                  <a:pt x="1728037" y="747552"/>
                  <a:pt x="1707941" y="689769"/>
                </a:cubicBezTo>
                <a:cubicBezTo>
                  <a:pt x="1698811" y="663517"/>
                  <a:pt x="1693185" y="634232"/>
                  <a:pt x="1675098" y="613128"/>
                </a:cubicBezTo>
                <a:cubicBezTo>
                  <a:pt x="1648021" y="581535"/>
                  <a:pt x="1605990" y="565910"/>
                  <a:pt x="1576569" y="536487"/>
                </a:cubicBezTo>
                <a:cubicBezTo>
                  <a:pt x="1462840" y="422747"/>
                  <a:pt x="1476654" y="402638"/>
                  <a:pt x="1379512" y="284667"/>
                </a:cubicBezTo>
                <a:cubicBezTo>
                  <a:pt x="1359828" y="260762"/>
                  <a:pt x="1336738" y="239805"/>
                  <a:pt x="1313826" y="218974"/>
                </a:cubicBezTo>
                <a:cubicBezTo>
                  <a:pt x="1296537" y="203255"/>
                  <a:pt x="1276456" y="190813"/>
                  <a:pt x="1259088" y="175180"/>
                </a:cubicBezTo>
                <a:cubicBezTo>
                  <a:pt x="1162630" y="88360"/>
                  <a:pt x="1235192" y="153519"/>
                  <a:pt x="1182455" y="87590"/>
                </a:cubicBezTo>
                <a:cubicBezTo>
                  <a:pt x="1176007" y="79529"/>
                  <a:pt x="1167277" y="73529"/>
                  <a:pt x="1160560" y="65692"/>
                </a:cubicBezTo>
                <a:cubicBezTo>
                  <a:pt x="1114489" y="11938"/>
                  <a:pt x="1116769" y="33717"/>
                  <a:pt x="1116769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05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Binary Search Tree</a:t>
            </a:r>
            <a:endParaRPr kumimoji="1"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000423" y="1402336"/>
            <a:ext cx="3200400" cy="2744787"/>
            <a:chOff x="3408" y="2266"/>
            <a:chExt cx="2016" cy="1872"/>
          </a:xfrm>
        </p:grpSpPr>
        <p:sp>
          <p:nvSpPr>
            <p:cNvPr id="5" name="Oval 5"/>
            <p:cNvSpPr>
              <a:spLocks noChangeAspect="1" noChangeArrowheads="1"/>
            </p:cNvSpPr>
            <p:nvPr/>
          </p:nvSpPr>
          <p:spPr bwMode="auto">
            <a:xfrm>
              <a:off x="5102" y="3805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91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/>
          </p:nvSpPr>
          <p:spPr bwMode="auto">
            <a:xfrm>
              <a:off x="4567" y="3805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60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/>
          </p:nvSpPr>
          <p:spPr bwMode="auto">
            <a:xfrm>
              <a:off x="4829" y="3204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/>
          </p:nvSpPr>
          <p:spPr bwMode="auto">
            <a:xfrm>
              <a:off x="3666" y="3204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29</a:t>
              </a:r>
            </a:p>
          </p:txBody>
        </p:sp>
        <p:sp>
          <p:nvSpPr>
            <p:cNvPr id="9" name="Oval 9"/>
            <p:cNvSpPr>
              <a:spLocks noChangeAspect="1" noChangeArrowheads="1"/>
            </p:cNvSpPr>
            <p:nvPr/>
          </p:nvSpPr>
          <p:spPr bwMode="auto">
            <a:xfrm>
              <a:off x="4248" y="2670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55</a:t>
              </a:r>
            </a:p>
          </p:txBody>
        </p:sp>
        <p:cxnSp>
          <p:nvCxnSpPr>
            <p:cNvPr id="10" name="AutoShape 10"/>
            <p:cNvCxnSpPr>
              <a:cxnSpLocks noChangeShapeType="1"/>
              <a:stCxn id="9" idx="3"/>
              <a:endCxn id="8" idx="0"/>
            </p:cNvCxnSpPr>
            <p:nvPr/>
          </p:nvCxnSpPr>
          <p:spPr bwMode="auto">
            <a:xfrm flipH="1">
              <a:off x="3828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11"/>
            <p:cNvCxnSpPr>
              <a:cxnSpLocks noChangeShapeType="1"/>
              <a:stCxn id="9" idx="5"/>
              <a:endCxn id="7" idx="0"/>
            </p:cNvCxnSpPr>
            <p:nvPr/>
          </p:nvCxnSpPr>
          <p:spPr bwMode="auto">
            <a:xfrm>
              <a:off x="4523" y="2972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AutoShape 12"/>
            <p:cNvCxnSpPr>
              <a:cxnSpLocks noChangeShapeType="1"/>
              <a:stCxn id="7" idx="3"/>
              <a:endCxn id="6" idx="0"/>
            </p:cNvCxnSpPr>
            <p:nvPr/>
          </p:nvCxnSpPr>
          <p:spPr bwMode="auto">
            <a:xfrm flipH="1">
              <a:off x="4729" y="3501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3"/>
            <p:cNvCxnSpPr>
              <a:cxnSpLocks noChangeShapeType="1"/>
              <a:stCxn id="7" idx="5"/>
              <a:endCxn id="5" idx="0"/>
            </p:cNvCxnSpPr>
            <p:nvPr/>
          </p:nvCxnSpPr>
          <p:spPr bwMode="auto">
            <a:xfrm>
              <a:off x="5105" y="3501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Oval 14"/>
            <p:cNvSpPr>
              <a:spLocks noChangeAspect="1" noChangeArrowheads="1"/>
            </p:cNvSpPr>
            <p:nvPr/>
          </p:nvSpPr>
          <p:spPr bwMode="auto">
            <a:xfrm>
              <a:off x="3941" y="3805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42</a:t>
              </a:r>
            </a:p>
          </p:txBody>
        </p:sp>
        <p:sp>
          <p:nvSpPr>
            <p:cNvPr id="15" name="Oval 15"/>
            <p:cNvSpPr>
              <a:spLocks noChangeAspect="1" noChangeArrowheads="1"/>
            </p:cNvSpPr>
            <p:nvPr/>
          </p:nvSpPr>
          <p:spPr bwMode="auto">
            <a:xfrm>
              <a:off x="3408" y="3805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-3</a:t>
              </a:r>
            </a:p>
          </p:txBody>
        </p:sp>
        <p:cxnSp>
          <p:nvCxnSpPr>
            <p:cNvPr id="16" name="AutoShape 16"/>
            <p:cNvCxnSpPr>
              <a:cxnSpLocks noChangeShapeType="1"/>
              <a:stCxn id="8" idx="3"/>
              <a:endCxn id="15" idx="0"/>
            </p:cNvCxnSpPr>
            <p:nvPr/>
          </p:nvCxnSpPr>
          <p:spPr bwMode="auto">
            <a:xfrm flipH="1">
              <a:off x="3570" y="3505"/>
              <a:ext cx="144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7"/>
            <p:cNvCxnSpPr>
              <a:cxnSpLocks noChangeShapeType="1"/>
              <a:stCxn id="8" idx="5"/>
              <a:endCxn id="14" idx="0"/>
            </p:cNvCxnSpPr>
            <p:nvPr/>
          </p:nvCxnSpPr>
          <p:spPr bwMode="auto">
            <a:xfrm>
              <a:off x="3942" y="3501"/>
              <a:ext cx="161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4212" y="2266"/>
              <a:ext cx="394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9" name="AutoShape 19"/>
            <p:cNvCxnSpPr>
              <a:cxnSpLocks noChangeShapeType="1"/>
              <a:stCxn id="18" idx="2"/>
              <a:endCxn id="9" idx="0"/>
            </p:cNvCxnSpPr>
            <p:nvPr/>
          </p:nvCxnSpPr>
          <p:spPr bwMode="auto">
            <a:xfrm>
              <a:off x="4408" y="2506"/>
              <a:ext cx="1" cy="1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1" name="Rectangle 20"/>
          <p:cNvSpPr/>
          <p:nvPr/>
        </p:nvSpPr>
        <p:spPr>
          <a:xfrm>
            <a:off x="2266153" y="5054702"/>
            <a:ext cx="4849795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39725" indent="-339725" algn="ctr">
              <a:buFont typeface="+mj-lt"/>
              <a:buAutoNum type="arabicPeriod" startAt="3"/>
            </a:pPr>
            <a:r>
              <a:rPr lang="en-US" altLang="zh-CN" sz="2400" dirty="0"/>
              <a:t>All children of root are also binary search </a:t>
            </a:r>
            <a:r>
              <a:rPr lang="en-US" altLang="zh-CN" sz="2400" dirty="0" smtClean="0"/>
              <a:t>trees.</a:t>
            </a:r>
            <a:endParaRPr lang="zh-CN" altLang="en-US" sz="2400" dirty="0"/>
          </a:p>
        </p:txBody>
      </p:sp>
      <p:sp>
        <p:nvSpPr>
          <p:cNvPr id="22" name="Freeform 21"/>
          <p:cNvSpPr/>
          <p:nvPr/>
        </p:nvSpPr>
        <p:spPr>
          <a:xfrm>
            <a:off x="2528900" y="2343018"/>
            <a:ext cx="3919248" cy="2189743"/>
          </a:xfrm>
          <a:custGeom>
            <a:avLst/>
            <a:gdLst>
              <a:gd name="connsiteX0" fmla="*/ 1237193 w 1839312"/>
              <a:gd name="connsiteY0" fmla="*/ 164231 h 2189743"/>
              <a:gd name="connsiteX1" fmla="*/ 908765 w 1839312"/>
              <a:gd name="connsiteY1" fmla="*/ 197077 h 2189743"/>
              <a:gd name="connsiteX2" fmla="*/ 810236 w 1839312"/>
              <a:gd name="connsiteY2" fmla="*/ 218974 h 2189743"/>
              <a:gd name="connsiteX3" fmla="*/ 470860 w 1839312"/>
              <a:gd name="connsiteY3" fmla="*/ 240872 h 2189743"/>
              <a:gd name="connsiteX4" fmla="*/ 295698 w 1839312"/>
              <a:gd name="connsiteY4" fmla="*/ 361308 h 2189743"/>
              <a:gd name="connsiteX5" fmla="*/ 197169 w 1839312"/>
              <a:gd name="connsiteY5" fmla="*/ 448897 h 2189743"/>
              <a:gd name="connsiteX6" fmla="*/ 87693 w 1839312"/>
              <a:gd name="connsiteY6" fmla="*/ 547436 h 2189743"/>
              <a:gd name="connsiteX7" fmla="*/ 76745 w 1839312"/>
              <a:gd name="connsiteY7" fmla="*/ 711667 h 2189743"/>
              <a:gd name="connsiteX8" fmla="*/ 54850 w 1839312"/>
              <a:gd name="connsiteY8" fmla="*/ 908743 h 2189743"/>
              <a:gd name="connsiteX9" fmla="*/ 43902 w 1839312"/>
              <a:gd name="connsiteY9" fmla="*/ 1116769 h 2189743"/>
              <a:gd name="connsiteX10" fmla="*/ 11060 w 1839312"/>
              <a:gd name="connsiteY10" fmla="*/ 1368589 h 2189743"/>
              <a:gd name="connsiteX11" fmla="*/ 43902 w 1839312"/>
              <a:gd name="connsiteY11" fmla="*/ 1729897 h 2189743"/>
              <a:gd name="connsiteX12" fmla="*/ 175274 w 1839312"/>
              <a:gd name="connsiteY12" fmla="*/ 1861281 h 2189743"/>
              <a:gd name="connsiteX13" fmla="*/ 328541 w 1839312"/>
              <a:gd name="connsiteY13" fmla="*/ 1937922 h 2189743"/>
              <a:gd name="connsiteX14" fmla="*/ 481807 w 1839312"/>
              <a:gd name="connsiteY14" fmla="*/ 2003615 h 2189743"/>
              <a:gd name="connsiteX15" fmla="*/ 646022 w 1839312"/>
              <a:gd name="connsiteY15" fmla="*/ 2091204 h 2189743"/>
              <a:gd name="connsiteX16" fmla="*/ 930660 w 1839312"/>
              <a:gd name="connsiteY16" fmla="*/ 2167845 h 2189743"/>
              <a:gd name="connsiteX17" fmla="*/ 1237193 w 1839312"/>
              <a:gd name="connsiteY17" fmla="*/ 2189743 h 2189743"/>
              <a:gd name="connsiteX18" fmla="*/ 1543727 w 1839312"/>
              <a:gd name="connsiteY18" fmla="*/ 2167845 h 2189743"/>
              <a:gd name="connsiteX19" fmla="*/ 1598465 w 1839312"/>
              <a:gd name="connsiteY19" fmla="*/ 2069307 h 2189743"/>
              <a:gd name="connsiteX20" fmla="*/ 1653203 w 1839312"/>
              <a:gd name="connsiteY20" fmla="*/ 1981717 h 2189743"/>
              <a:gd name="connsiteX21" fmla="*/ 1773627 w 1839312"/>
              <a:gd name="connsiteY21" fmla="*/ 1839384 h 2189743"/>
              <a:gd name="connsiteX22" fmla="*/ 1806469 w 1839312"/>
              <a:gd name="connsiteY22" fmla="*/ 1664205 h 2189743"/>
              <a:gd name="connsiteX23" fmla="*/ 1817417 w 1839312"/>
              <a:gd name="connsiteY23" fmla="*/ 1620410 h 2189743"/>
              <a:gd name="connsiteX24" fmla="*/ 1839312 w 1839312"/>
              <a:gd name="connsiteY24" fmla="*/ 1532820 h 2189743"/>
              <a:gd name="connsiteX25" fmla="*/ 1762679 w 1839312"/>
              <a:gd name="connsiteY25" fmla="*/ 864949 h 2189743"/>
              <a:gd name="connsiteX26" fmla="*/ 1707941 w 1839312"/>
              <a:gd name="connsiteY26" fmla="*/ 689769 h 2189743"/>
              <a:gd name="connsiteX27" fmla="*/ 1675098 w 1839312"/>
              <a:gd name="connsiteY27" fmla="*/ 613128 h 2189743"/>
              <a:gd name="connsiteX28" fmla="*/ 1576569 w 1839312"/>
              <a:gd name="connsiteY28" fmla="*/ 536487 h 2189743"/>
              <a:gd name="connsiteX29" fmla="*/ 1379512 w 1839312"/>
              <a:gd name="connsiteY29" fmla="*/ 284667 h 2189743"/>
              <a:gd name="connsiteX30" fmla="*/ 1313826 w 1839312"/>
              <a:gd name="connsiteY30" fmla="*/ 218974 h 2189743"/>
              <a:gd name="connsiteX31" fmla="*/ 1259088 w 1839312"/>
              <a:gd name="connsiteY31" fmla="*/ 175180 h 2189743"/>
              <a:gd name="connsiteX32" fmla="*/ 1182455 w 1839312"/>
              <a:gd name="connsiteY32" fmla="*/ 87590 h 2189743"/>
              <a:gd name="connsiteX33" fmla="*/ 1160560 w 1839312"/>
              <a:gd name="connsiteY33" fmla="*/ 65692 h 2189743"/>
              <a:gd name="connsiteX34" fmla="*/ 1116769 w 1839312"/>
              <a:gd name="connsiteY34" fmla="*/ 0 h 218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9312" h="2189743">
                <a:moveTo>
                  <a:pt x="1237193" y="164231"/>
                </a:moveTo>
                <a:cubicBezTo>
                  <a:pt x="1127717" y="175180"/>
                  <a:pt x="1017894" y="183085"/>
                  <a:pt x="908765" y="197077"/>
                </a:cubicBezTo>
                <a:cubicBezTo>
                  <a:pt x="875394" y="201356"/>
                  <a:pt x="843713" y="215626"/>
                  <a:pt x="810236" y="218974"/>
                </a:cubicBezTo>
                <a:cubicBezTo>
                  <a:pt x="697438" y="230255"/>
                  <a:pt x="583985" y="233573"/>
                  <a:pt x="470860" y="240872"/>
                </a:cubicBezTo>
                <a:cubicBezTo>
                  <a:pt x="412473" y="281017"/>
                  <a:pt x="348655" y="314231"/>
                  <a:pt x="295698" y="361308"/>
                </a:cubicBezTo>
                <a:cubicBezTo>
                  <a:pt x="262855" y="390504"/>
                  <a:pt x="229226" y="418840"/>
                  <a:pt x="197169" y="448897"/>
                </a:cubicBezTo>
                <a:cubicBezTo>
                  <a:pt x="91397" y="548068"/>
                  <a:pt x="157819" y="500680"/>
                  <a:pt x="87693" y="547436"/>
                </a:cubicBezTo>
                <a:cubicBezTo>
                  <a:pt x="84044" y="602180"/>
                  <a:pt x="81712" y="657027"/>
                  <a:pt x="76745" y="711667"/>
                </a:cubicBezTo>
                <a:cubicBezTo>
                  <a:pt x="70761" y="777492"/>
                  <a:pt x="60191" y="842863"/>
                  <a:pt x="54850" y="908743"/>
                </a:cubicBezTo>
                <a:cubicBezTo>
                  <a:pt x="49239" y="977954"/>
                  <a:pt x="48520" y="1047485"/>
                  <a:pt x="43902" y="1116769"/>
                </a:cubicBezTo>
                <a:cubicBezTo>
                  <a:pt x="35587" y="1241513"/>
                  <a:pt x="32256" y="1241398"/>
                  <a:pt x="11060" y="1368589"/>
                </a:cubicBezTo>
                <a:cubicBezTo>
                  <a:pt x="3872" y="1490800"/>
                  <a:pt x="-22024" y="1614515"/>
                  <a:pt x="43902" y="1729897"/>
                </a:cubicBezTo>
                <a:cubicBezTo>
                  <a:pt x="74627" y="1783671"/>
                  <a:pt x="119881" y="1833582"/>
                  <a:pt x="175274" y="1861281"/>
                </a:cubicBezTo>
                <a:cubicBezTo>
                  <a:pt x="226363" y="1886828"/>
                  <a:pt x="276733" y="1913866"/>
                  <a:pt x="328541" y="1937922"/>
                </a:cubicBezTo>
                <a:cubicBezTo>
                  <a:pt x="378955" y="1961331"/>
                  <a:pt x="431752" y="1979448"/>
                  <a:pt x="481807" y="2003615"/>
                </a:cubicBezTo>
                <a:cubicBezTo>
                  <a:pt x="537674" y="2030588"/>
                  <a:pt x="589100" y="2066535"/>
                  <a:pt x="646022" y="2091204"/>
                </a:cubicBezTo>
                <a:cubicBezTo>
                  <a:pt x="727556" y="2126539"/>
                  <a:pt x="839299" y="2158474"/>
                  <a:pt x="930660" y="2167845"/>
                </a:cubicBezTo>
                <a:cubicBezTo>
                  <a:pt x="1032563" y="2178298"/>
                  <a:pt x="1237193" y="2189743"/>
                  <a:pt x="1237193" y="2189743"/>
                </a:cubicBezTo>
                <a:cubicBezTo>
                  <a:pt x="1339371" y="2182444"/>
                  <a:pt x="1446546" y="2200242"/>
                  <a:pt x="1543727" y="2167845"/>
                </a:cubicBezTo>
                <a:cubicBezTo>
                  <a:pt x="1579372" y="2155962"/>
                  <a:pt x="1579416" y="2101694"/>
                  <a:pt x="1598465" y="2069307"/>
                </a:cubicBezTo>
                <a:cubicBezTo>
                  <a:pt x="1615920" y="2039631"/>
                  <a:pt x="1633046" y="2009629"/>
                  <a:pt x="1653203" y="1981717"/>
                </a:cubicBezTo>
                <a:cubicBezTo>
                  <a:pt x="1716417" y="1894181"/>
                  <a:pt x="1719015" y="1894001"/>
                  <a:pt x="1773627" y="1839384"/>
                </a:cubicBezTo>
                <a:cubicBezTo>
                  <a:pt x="1799471" y="1735990"/>
                  <a:pt x="1769912" y="1859192"/>
                  <a:pt x="1806469" y="1664205"/>
                </a:cubicBezTo>
                <a:cubicBezTo>
                  <a:pt x="1809242" y="1649415"/>
                  <a:pt x="1814153" y="1635099"/>
                  <a:pt x="1817417" y="1620410"/>
                </a:cubicBezTo>
                <a:cubicBezTo>
                  <a:pt x="1835033" y="1541134"/>
                  <a:pt x="1819750" y="1591516"/>
                  <a:pt x="1839312" y="1532820"/>
                </a:cubicBezTo>
                <a:cubicBezTo>
                  <a:pt x="1818043" y="1096766"/>
                  <a:pt x="1851592" y="1185070"/>
                  <a:pt x="1762679" y="864949"/>
                </a:cubicBezTo>
                <a:cubicBezTo>
                  <a:pt x="1746307" y="806003"/>
                  <a:pt x="1728037" y="747552"/>
                  <a:pt x="1707941" y="689769"/>
                </a:cubicBezTo>
                <a:cubicBezTo>
                  <a:pt x="1698811" y="663517"/>
                  <a:pt x="1693185" y="634232"/>
                  <a:pt x="1675098" y="613128"/>
                </a:cubicBezTo>
                <a:cubicBezTo>
                  <a:pt x="1648021" y="581535"/>
                  <a:pt x="1605990" y="565910"/>
                  <a:pt x="1576569" y="536487"/>
                </a:cubicBezTo>
                <a:cubicBezTo>
                  <a:pt x="1462840" y="422747"/>
                  <a:pt x="1476654" y="402638"/>
                  <a:pt x="1379512" y="284667"/>
                </a:cubicBezTo>
                <a:cubicBezTo>
                  <a:pt x="1359828" y="260762"/>
                  <a:pt x="1336738" y="239805"/>
                  <a:pt x="1313826" y="218974"/>
                </a:cubicBezTo>
                <a:cubicBezTo>
                  <a:pt x="1296537" y="203255"/>
                  <a:pt x="1276456" y="190813"/>
                  <a:pt x="1259088" y="175180"/>
                </a:cubicBezTo>
                <a:cubicBezTo>
                  <a:pt x="1162630" y="88360"/>
                  <a:pt x="1235192" y="153519"/>
                  <a:pt x="1182455" y="87590"/>
                </a:cubicBezTo>
                <a:cubicBezTo>
                  <a:pt x="1176007" y="79529"/>
                  <a:pt x="1167277" y="73529"/>
                  <a:pt x="1160560" y="65692"/>
                </a:cubicBezTo>
                <a:cubicBezTo>
                  <a:pt x="1114489" y="11938"/>
                  <a:pt x="1116769" y="33717"/>
                  <a:pt x="1116769" y="0"/>
                </a:cubicBez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247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Fruit?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594122" y="557089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46522" y="579949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Beyonce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Banana?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3673" y="4330168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03838" y="4365071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476135" y="4473953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190135" y="3471565"/>
            <a:ext cx="2286000" cy="990600"/>
            <a:chOff x="1351935" y="3166765"/>
            <a:chExt cx="2286000" cy="990600"/>
          </a:xfrm>
        </p:grpSpPr>
        <p:sp>
          <p:nvSpPr>
            <p:cNvPr id="24" name="Rectangle 23"/>
            <p:cNvSpPr/>
            <p:nvPr/>
          </p:nvSpPr>
          <p:spPr>
            <a:xfrm>
              <a:off x="1351935" y="3166765"/>
              <a:ext cx="22860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04335" y="339536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Singer?</a:t>
              </a:r>
              <a:endParaRPr lang="en-US" sz="2400" b="1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08115" y="5467091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8115" y="5765808"/>
            <a:ext cx="224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295400" y="4473953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Like a Pensive</a:t>
            </a:r>
            <a:endParaRPr kumimoji="1"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8528" y="1270051"/>
            <a:ext cx="3284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Except each question is “&gt;”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4071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BST examples</a:t>
            </a:r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zh-CN" dirty="0" smtClean="0"/>
          </a:p>
          <a:p>
            <a:pPr marL="344487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 dirty="0"/>
              <a:t>	A.</a:t>
            </a:r>
            <a:r>
              <a:rPr lang="en-US" altLang="zh-CN" dirty="0"/>
              <a:t> 	none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 dirty="0"/>
              <a:t>	B.</a:t>
            </a:r>
            <a:r>
              <a:rPr lang="en-US" altLang="zh-CN" dirty="0"/>
              <a:t> 	one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 dirty="0"/>
              <a:t>	C.</a:t>
            </a:r>
            <a:r>
              <a:rPr lang="en-US" altLang="zh-CN" dirty="0"/>
              <a:t> 	two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dirty="0"/>
              <a:t>	</a:t>
            </a:r>
            <a:r>
              <a:rPr lang="en-US" altLang="zh-CN" b="1" dirty="0"/>
              <a:t>D. </a:t>
            </a:r>
            <a:r>
              <a:rPr lang="en-US" altLang="zh-CN" dirty="0"/>
              <a:t>	three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 dirty="0"/>
              <a:t>	E.</a:t>
            </a:r>
            <a:r>
              <a:rPr lang="en-US" altLang="zh-CN" dirty="0"/>
              <a:t> 	four or more</a:t>
            </a:r>
          </a:p>
        </p:txBody>
      </p:sp>
      <p:grpSp>
        <p:nvGrpSpPr>
          <p:cNvPr id="586821" name="Group 69"/>
          <p:cNvGrpSpPr>
            <a:grpSpLocks/>
          </p:cNvGrpSpPr>
          <p:nvPr/>
        </p:nvGrpSpPr>
        <p:grpSpPr bwMode="auto">
          <a:xfrm>
            <a:off x="152400" y="1824038"/>
            <a:ext cx="3200400" cy="2974975"/>
            <a:chOff x="48" y="1195"/>
            <a:chExt cx="2016" cy="1874"/>
          </a:xfrm>
        </p:grpSpPr>
        <p:sp>
          <p:nvSpPr>
            <p:cNvPr id="586757" name="Oval 5"/>
            <p:cNvSpPr>
              <a:spLocks noChangeAspect="1" noChangeArrowheads="1"/>
            </p:cNvSpPr>
            <p:nvPr/>
          </p:nvSpPr>
          <p:spPr bwMode="auto">
            <a:xfrm>
              <a:off x="1742" y="2330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x</a:t>
              </a:r>
            </a:p>
          </p:txBody>
        </p:sp>
        <p:sp>
          <p:nvSpPr>
            <p:cNvPr id="586758" name="Oval 6"/>
            <p:cNvSpPr>
              <a:spLocks noChangeAspect="1" noChangeArrowheads="1"/>
            </p:cNvSpPr>
            <p:nvPr/>
          </p:nvSpPr>
          <p:spPr bwMode="auto">
            <a:xfrm>
              <a:off x="1207" y="2330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k</a:t>
              </a:r>
            </a:p>
          </p:txBody>
        </p:sp>
        <p:sp>
          <p:nvSpPr>
            <p:cNvPr id="586759" name="Oval 7"/>
            <p:cNvSpPr>
              <a:spLocks noChangeAspect="1" noChangeArrowheads="1"/>
            </p:cNvSpPr>
            <p:nvPr/>
          </p:nvSpPr>
          <p:spPr bwMode="auto">
            <a:xfrm>
              <a:off x="1469" y="1729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q</a:t>
              </a:r>
            </a:p>
          </p:txBody>
        </p:sp>
        <p:sp>
          <p:nvSpPr>
            <p:cNvPr id="586760" name="Oval 8"/>
            <p:cNvSpPr>
              <a:spLocks noChangeAspect="1" noChangeArrowheads="1"/>
            </p:cNvSpPr>
            <p:nvPr/>
          </p:nvSpPr>
          <p:spPr bwMode="auto">
            <a:xfrm>
              <a:off x="306" y="172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g</a:t>
              </a:r>
            </a:p>
          </p:txBody>
        </p:sp>
        <p:sp>
          <p:nvSpPr>
            <p:cNvPr id="586761" name="Oval 9"/>
            <p:cNvSpPr>
              <a:spLocks noChangeAspect="1" noChangeArrowheads="1"/>
            </p:cNvSpPr>
            <p:nvPr/>
          </p:nvSpPr>
          <p:spPr bwMode="auto">
            <a:xfrm>
              <a:off x="888" y="1195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m</a:t>
              </a:r>
            </a:p>
          </p:txBody>
        </p:sp>
        <p:cxnSp>
          <p:nvCxnSpPr>
            <p:cNvPr id="586762" name="AutoShape 10"/>
            <p:cNvCxnSpPr>
              <a:cxnSpLocks noChangeShapeType="1"/>
              <a:stCxn id="586761" idx="3"/>
              <a:endCxn id="586760" idx="0"/>
            </p:cNvCxnSpPr>
            <p:nvPr/>
          </p:nvCxnSpPr>
          <p:spPr bwMode="auto">
            <a:xfrm flipH="1">
              <a:off x="468" y="1497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63" name="AutoShape 11"/>
            <p:cNvCxnSpPr>
              <a:cxnSpLocks noChangeShapeType="1"/>
              <a:stCxn id="586761" idx="5"/>
              <a:endCxn id="586759" idx="0"/>
            </p:cNvCxnSpPr>
            <p:nvPr/>
          </p:nvCxnSpPr>
          <p:spPr bwMode="auto">
            <a:xfrm>
              <a:off x="1163" y="1497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64" name="AutoShape 12"/>
            <p:cNvCxnSpPr>
              <a:cxnSpLocks noChangeShapeType="1"/>
              <a:stCxn id="586759" idx="3"/>
              <a:endCxn id="586758" idx="0"/>
            </p:cNvCxnSpPr>
            <p:nvPr/>
          </p:nvCxnSpPr>
          <p:spPr bwMode="auto">
            <a:xfrm flipH="1">
              <a:off x="1369" y="2026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65" name="AutoShape 13"/>
            <p:cNvCxnSpPr>
              <a:cxnSpLocks noChangeShapeType="1"/>
              <a:stCxn id="586759" idx="5"/>
              <a:endCxn id="586757" idx="0"/>
            </p:cNvCxnSpPr>
            <p:nvPr/>
          </p:nvCxnSpPr>
          <p:spPr bwMode="auto">
            <a:xfrm>
              <a:off x="1745" y="2026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6766" name="Oval 14"/>
            <p:cNvSpPr>
              <a:spLocks noChangeAspect="1" noChangeArrowheads="1"/>
            </p:cNvSpPr>
            <p:nvPr/>
          </p:nvSpPr>
          <p:spPr bwMode="auto">
            <a:xfrm>
              <a:off x="336" y="2736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e</a:t>
              </a:r>
            </a:p>
          </p:txBody>
        </p:sp>
        <p:sp>
          <p:nvSpPr>
            <p:cNvPr id="586767" name="Oval 15"/>
            <p:cNvSpPr>
              <a:spLocks noChangeAspect="1" noChangeArrowheads="1"/>
            </p:cNvSpPr>
            <p:nvPr/>
          </p:nvSpPr>
          <p:spPr bwMode="auto">
            <a:xfrm>
              <a:off x="48" y="2330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b</a:t>
              </a:r>
            </a:p>
          </p:txBody>
        </p:sp>
        <p:cxnSp>
          <p:nvCxnSpPr>
            <p:cNvPr id="586768" name="AutoShape 16"/>
            <p:cNvCxnSpPr>
              <a:cxnSpLocks noChangeShapeType="1"/>
              <a:stCxn id="586760" idx="3"/>
              <a:endCxn id="586767" idx="0"/>
            </p:cNvCxnSpPr>
            <p:nvPr/>
          </p:nvCxnSpPr>
          <p:spPr bwMode="auto">
            <a:xfrm flipH="1">
              <a:off x="210" y="2030"/>
              <a:ext cx="144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69" name="AutoShape 17"/>
            <p:cNvCxnSpPr>
              <a:cxnSpLocks noChangeShapeType="1"/>
              <a:stCxn id="586767" idx="5"/>
              <a:endCxn id="586766" idx="0"/>
            </p:cNvCxnSpPr>
            <p:nvPr/>
          </p:nvCxnSpPr>
          <p:spPr bwMode="auto">
            <a:xfrm>
              <a:off x="324" y="2626"/>
              <a:ext cx="174" cy="9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6770" name="Group 18"/>
          <p:cNvGrpSpPr>
            <a:grpSpLocks/>
          </p:cNvGrpSpPr>
          <p:nvPr/>
        </p:nvGrpSpPr>
        <p:grpSpPr bwMode="auto">
          <a:xfrm>
            <a:off x="5486400" y="1787525"/>
            <a:ext cx="3581400" cy="4033838"/>
            <a:chOff x="3408" y="1152"/>
            <a:chExt cx="2256" cy="2541"/>
          </a:xfrm>
        </p:grpSpPr>
        <p:sp>
          <p:nvSpPr>
            <p:cNvPr id="586771" name="Oval 19"/>
            <p:cNvSpPr>
              <a:spLocks noChangeAspect="1" noChangeArrowheads="1"/>
            </p:cNvSpPr>
            <p:nvPr/>
          </p:nvSpPr>
          <p:spPr bwMode="auto">
            <a:xfrm>
              <a:off x="5102" y="2287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sp>
          <p:nvSpPr>
            <p:cNvPr id="586772" name="Oval 20"/>
            <p:cNvSpPr>
              <a:spLocks noChangeAspect="1" noChangeArrowheads="1"/>
            </p:cNvSpPr>
            <p:nvPr/>
          </p:nvSpPr>
          <p:spPr bwMode="auto">
            <a:xfrm>
              <a:off x="4567" y="2287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10</a:t>
              </a:r>
            </a:p>
          </p:txBody>
        </p:sp>
        <p:sp>
          <p:nvSpPr>
            <p:cNvPr id="586773" name="Oval 21"/>
            <p:cNvSpPr>
              <a:spLocks noChangeAspect="1" noChangeArrowheads="1"/>
            </p:cNvSpPr>
            <p:nvPr/>
          </p:nvSpPr>
          <p:spPr bwMode="auto">
            <a:xfrm>
              <a:off x="4829" y="168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11</a:t>
              </a:r>
            </a:p>
          </p:txBody>
        </p:sp>
        <p:sp>
          <p:nvSpPr>
            <p:cNvPr id="586774" name="Oval 22"/>
            <p:cNvSpPr>
              <a:spLocks noChangeAspect="1" noChangeArrowheads="1"/>
            </p:cNvSpPr>
            <p:nvPr/>
          </p:nvSpPr>
          <p:spPr bwMode="auto">
            <a:xfrm>
              <a:off x="3666" y="1686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</a:t>
              </a:r>
            </a:p>
          </p:txBody>
        </p:sp>
        <p:sp>
          <p:nvSpPr>
            <p:cNvPr id="586775" name="Oval 23"/>
            <p:cNvSpPr>
              <a:spLocks noChangeAspect="1" noChangeArrowheads="1"/>
            </p:cNvSpPr>
            <p:nvPr/>
          </p:nvSpPr>
          <p:spPr bwMode="auto">
            <a:xfrm>
              <a:off x="4248" y="1152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</a:t>
              </a:r>
            </a:p>
          </p:txBody>
        </p:sp>
        <p:cxnSp>
          <p:nvCxnSpPr>
            <p:cNvPr id="586776" name="AutoShape 24"/>
            <p:cNvCxnSpPr>
              <a:cxnSpLocks noChangeShapeType="1"/>
              <a:stCxn id="586775" idx="3"/>
              <a:endCxn id="586774" idx="0"/>
            </p:cNvCxnSpPr>
            <p:nvPr/>
          </p:nvCxnSpPr>
          <p:spPr bwMode="auto">
            <a:xfrm flipH="1">
              <a:off x="3828" y="1454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77" name="AutoShape 25"/>
            <p:cNvCxnSpPr>
              <a:cxnSpLocks noChangeShapeType="1"/>
              <a:stCxn id="586775" idx="5"/>
              <a:endCxn id="586773" idx="0"/>
            </p:cNvCxnSpPr>
            <p:nvPr/>
          </p:nvCxnSpPr>
          <p:spPr bwMode="auto">
            <a:xfrm>
              <a:off x="4523" y="1454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78" name="AutoShape 26"/>
            <p:cNvCxnSpPr>
              <a:cxnSpLocks noChangeShapeType="1"/>
              <a:stCxn id="586773" idx="3"/>
              <a:endCxn id="586772" idx="0"/>
            </p:cNvCxnSpPr>
            <p:nvPr/>
          </p:nvCxnSpPr>
          <p:spPr bwMode="auto">
            <a:xfrm flipH="1">
              <a:off x="4729" y="1983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79" name="AutoShape 27"/>
            <p:cNvCxnSpPr>
              <a:cxnSpLocks noChangeShapeType="1"/>
              <a:stCxn id="586773" idx="5"/>
              <a:endCxn id="586771" idx="0"/>
            </p:cNvCxnSpPr>
            <p:nvPr/>
          </p:nvCxnSpPr>
          <p:spPr bwMode="auto">
            <a:xfrm>
              <a:off x="5105" y="1983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6780" name="Oval 28"/>
            <p:cNvSpPr>
              <a:spLocks noChangeAspect="1" noChangeArrowheads="1"/>
            </p:cNvSpPr>
            <p:nvPr/>
          </p:nvSpPr>
          <p:spPr bwMode="auto">
            <a:xfrm>
              <a:off x="3600" y="2812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sp>
          <p:nvSpPr>
            <p:cNvPr id="586781" name="Oval 29"/>
            <p:cNvSpPr>
              <a:spLocks noChangeAspect="1" noChangeArrowheads="1"/>
            </p:cNvSpPr>
            <p:nvPr/>
          </p:nvSpPr>
          <p:spPr bwMode="auto">
            <a:xfrm>
              <a:off x="3408" y="2287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</a:t>
              </a:r>
            </a:p>
          </p:txBody>
        </p:sp>
        <p:cxnSp>
          <p:nvCxnSpPr>
            <p:cNvPr id="586782" name="AutoShape 30"/>
            <p:cNvCxnSpPr>
              <a:cxnSpLocks noChangeShapeType="1"/>
              <a:stCxn id="586774" idx="3"/>
              <a:endCxn id="586781" idx="0"/>
            </p:cNvCxnSpPr>
            <p:nvPr/>
          </p:nvCxnSpPr>
          <p:spPr bwMode="auto">
            <a:xfrm flipH="1">
              <a:off x="3570" y="1987"/>
              <a:ext cx="144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83" name="AutoShape 31"/>
            <p:cNvCxnSpPr>
              <a:cxnSpLocks noChangeShapeType="1"/>
              <a:stCxn id="586781" idx="5"/>
              <a:endCxn id="586780" idx="0"/>
            </p:cNvCxnSpPr>
            <p:nvPr/>
          </p:nvCxnSpPr>
          <p:spPr bwMode="auto">
            <a:xfrm>
              <a:off x="3684" y="2583"/>
              <a:ext cx="78" cy="2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6784" name="Oval 32"/>
            <p:cNvSpPr>
              <a:spLocks noChangeAspect="1" noChangeArrowheads="1"/>
            </p:cNvSpPr>
            <p:nvPr/>
          </p:nvSpPr>
          <p:spPr bwMode="auto">
            <a:xfrm>
              <a:off x="3949" y="2304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cxnSp>
          <p:nvCxnSpPr>
            <p:cNvPr id="586785" name="AutoShape 33"/>
            <p:cNvCxnSpPr>
              <a:cxnSpLocks noChangeShapeType="1"/>
              <a:stCxn id="586774" idx="5"/>
              <a:endCxn id="586784" idx="0"/>
            </p:cNvCxnSpPr>
            <p:nvPr/>
          </p:nvCxnSpPr>
          <p:spPr bwMode="auto">
            <a:xfrm>
              <a:off x="3943" y="1982"/>
              <a:ext cx="168" cy="3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6786" name="Oval 34"/>
            <p:cNvSpPr>
              <a:spLocks noChangeAspect="1" noChangeArrowheads="1"/>
            </p:cNvSpPr>
            <p:nvPr/>
          </p:nvSpPr>
          <p:spPr bwMode="auto">
            <a:xfrm>
              <a:off x="5342" y="2832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20</a:t>
              </a:r>
            </a:p>
          </p:txBody>
        </p:sp>
        <p:cxnSp>
          <p:nvCxnSpPr>
            <p:cNvPr id="586787" name="AutoShape 35"/>
            <p:cNvCxnSpPr>
              <a:cxnSpLocks noChangeShapeType="1"/>
              <a:stCxn id="586771" idx="5"/>
              <a:endCxn id="586786" idx="0"/>
            </p:cNvCxnSpPr>
            <p:nvPr/>
          </p:nvCxnSpPr>
          <p:spPr bwMode="auto">
            <a:xfrm>
              <a:off x="5377" y="2583"/>
              <a:ext cx="12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6788" name="Oval 36"/>
            <p:cNvSpPr>
              <a:spLocks noChangeAspect="1" noChangeArrowheads="1"/>
            </p:cNvSpPr>
            <p:nvPr/>
          </p:nvSpPr>
          <p:spPr bwMode="auto">
            <a:xfrm>
              <a:off x="5102" y="3360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586789" name="AutoShape 37"/>
            <p:cNvCxnSpPr>
              <a:cxnSpLocks noChangeShapeType="1"/>
              <a:stCxn id="586786" idx="3"/>
              <a:endCxn id="586788" idx="0"/>
            </p:cNvCxnSpPr>
            <p:nvPr/>
          </p:nvCxnSpPr>
          <p:spPr bwMode="auto">
            <a:xfrm flipH="1">
              <a:off x="5263" y="3128"/>
              <a:ext cx="126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86790" name="Oval 38"/>
          <p:cNvSpPr>
            <a:spLocks noChangeAspect="1" noChangeArrowheads="1"/>
          </p:cNvSpPr>
          <p:nvPr/>
        </p:nvSpPr>
        <p:spPr bwMode="auto">
          <a:xfrm>
            <a:off x="5432425" y="1787525"/>
            <a:ext cx="511175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42</a:t>
            </a:r>
          </a:p>
        </p:txBody>
      </p:sp>
      <p:grpSp>
        <p:nvGrpSpPr>
          <p:cNvPr id="586791" name="Group 39"/>
          <p:cNvGrpSpPr>
            <a:grpSpLocks/>
          </p:cNvGrpSpPr>
          <p:nvPr/>
        </p:nvGrpSpPr>
        <p:grpSpPr bwMode="auto">
          <a:xfrm>
            <a:off x="3505200" y="1752600"/>
            <a:ext cx="1360488" cy="1482725"/>
            <a:chOff x="864" y="3146"/>
            <a:chExt cx="857" cy="934"/>
          </a:xfrm>
        </p:grpSpPr>
        <p:sp>
          <p:nvSpPr>
            <p:cNvPr id="586792" name="Oval 40"/>
            <p:cNvSpPr>
              <a:spLocks noChangeAspect="1" noChangeArrowheads="1"/>
            </p:cNvSpPr>
            <p:nvPr/>
          </p:nvSpPr>
          <p:spPr bwMode="auto">
            <a:xfrm>
              <a:off x="1399" y="3747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-7</a:t>
              </a:r>
            </a:p>
          </p:txBody>
        </p:sp>
        <p:sp>
          <p:nvSpPr>
            <p:cNvPr id="586793" name="Oval 41"/>
            <p:cNvSpPr>
              <a:spLocks noChangeAspect="1" noChangeArrowheads="1"/>
            </p:cNvSpPr>
            <p:nvPr/>
          </p:nvSpPr>
          <p:spPr bwMode="auto">
            <a:xfrm>
              <a:off x="864" y="3747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-1</a:t>
              </a:r>
            </a:p>
          </p:txBody>
        </p:sp>
        <p:sp>
          <p:nvSpPr>
            <p:cNvPr id="586794" name="Oval 42"/>
            <p:cNvSpPr>
              <a:spLocks noChangeAspect="1" noChangeArrowheads="1"/>
            </p:cNvSpPr>
            <p:nvPr/>
          </p:nvSpPr>
          <p:spPr bwMode="auto">
            <a:xfrm>
              <a:off x="1126" y="314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-5</a:t>
              </a:r>
            </a:p>
          </p:txBody>
        </p:sp>
        <p:cxnSp>
          <p:nvCxnSpPr>
            <p:cNvPr id="586795" name="AutoShape 43"/>
            <p:cNvCxnSpPr>
              <a:cxnSpLocks noChangeShapeType="1"/>
              <a:stCxn id="586794" idx="3"/>
              <a:endCxn id="586793" idx="0"/>
            </p:cNvCxnSpPr>
            <p:nvPr/>
          </p:nvCxnSpPr>
          <p:spPr bwMode="auto">
            <a:xfrm flipH="1">
              <a:off x="1026" y="3443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96" name="AutoShape 44"/>
            <p:cNvCxnSpPr>
              <a:cxnSpLocks noChangeShapeType="1"/>
              <a:stCxn id="586794" idx="5"/>
              <a:endCxn id="586792" idx="0"/>
            </p:cNvCxnSpPr>
            <p:nvPr/>
          </p:nvCxnSpPr>
          <p:spPr bwMode="auto">
            <a:xfrm>
              <a:off x="1402" y="3443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6797" name="Group 45"/>
          <p:cNvGrpSpPr>
            <a:grpSpLocks/>
          </p:cNvGrpSpPr>
          <p:nvPr/>
        </p:nvGrpSpPr>
        <p:grpSpPr bwMode="auto">
          <a:xfrm>
            <a:off x="3505200" y="3997325"/>
            <a:ext cx="2514600" cy="2330450"/>
            <a:chOff x="2064" y="2640"/>
            <a:chExt cx="1584" cy="1468"/>
          </a:xfrm>
        </p:grpSpPr>
        <p:sp>
          <p:nvSpPr>
            <p:cNvPr id="586798" name="Oval 46"/>
            <p:cNvSpPr>
              <a:spLocks noChangeAspect="1" noChangeArrowheads="1"/>
            </p:cNvSpPr>
            <p:nvPr/>
          </p:nvSpPr>
          <p:spPr bwMode="auto">
            <a:xfrm>
              <a:off x="3190" y="3775"/>
              <a:ext cx="458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21.3</a:t>
              </a:r>
            </a:p>
          </p:txBody>
        </p:sp>
        <p:sp>
          <p:nvSpPr>
            <p:cNvPr id="586799" name="Oval 47"/>
            <p:cNvSpPr>
              <a:spLocks noChangeAspect="1" noChangeArrowheads="1"/>
            </p:cNvSpPr>
            <p:nvPr/>
          </p:nvSpPr>
          <p:spPr bwMode="auto">
            <a:xfrm>
              <a:off x="2604" y="3775"/>
              <a:ext cx="36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8.1</a:t>
              </a:r>
            </a:p>
          </p:txBody>
        </p:sp>
        <p:sp>
          <p:nvSpPr>
            <p:cNvPr id="586800" name="Oval 48"/>
            <p:cNvSpPr>
              <a:spLocks noChangeAspect="1" noChangeArrowheads="1"/>
            </p:cNvSpPr>
            <p:nvPr/>
          </p:nvSpPr>
          <p:spPr bwMode="auto">
            <a:xfrm>
              <a:off x="2884" y="3174"/>
              <a:ext cx="36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9.6</a:t>
              </a:r>
            </a:p>
          </p:txBody>
        </p:sp>
        <p:sp>
          <p:nvSpPr>
            <p:cNvPr id="586801" name="Oval 49"/>
            <p:cNvSpPr>
              <a:spLocks noChangeAspect="1" noChangeArrowheads="1"/>
            </p:cNvSpPr>
            <p:nvPr/>
          </p:nvSpPr>
          <p:spPr bwMode="auto">
            <a:xfrm>
              <a:off x="2064" y="3174"/>
              <a:ext cx="36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1.9</a:t>
              </a:r>
            </a:p>
          </p:txBody>
        </p:sp>
        <p:sp>
          <p:nvSpPr>
            <p:cNvPr id="586802" name="Oval 50"/>
            <p:cNvSpPr>
              <a:spLocks noChangeAspect="1" noChangeArrowheads="1"/>
            </p:cNvSpPr>
            <p:nvPr/>
          </p:nvSpPr>
          <p:spPr bwMode="auto">
            <a:xfrm>
              <a:off x="2489" y="2640"/>
              <a:ext cx="361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7.2</a:t>
              </a:r>
            </a:p>
          </p:txBody>
        </p:sp>
        <p:cxnSp>
          <p:nvCxnSpPr>
            <p:cNvPr id="586803" name="AutoShape 51"/>
            <p:cNvCxnSpPr>
              <a:cxnSpLocks noChangeShapeType="1"/>
              <a:stCxn id="586802" idx="3"/>
              <a:endCxn id="586801" idx="0"/>
            </p:cNvCxnSpPr>
            <p:nvPr/>
          </p:nvCxnSpPr>
          <p:spPr bwMode="auto">
            <a:xfrm flipH="1">
              <a:off x="2246" y="2936"/>
              <a:ext cx="295" cy="2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804" name="AutoShape 52"/>
            <p:cNvCxnSpPr>
              <a:cxnSpLocks noChangeShapeType="1"/>
              <a:stCxn id="586802" idx="5"/>
              <a:endCxn id="586800" idx="0"/>
            </p:cNvCxnSpPr>
            <p:nvPr/>
          </p:nvCxnSpPr>
          <p:spPr bwMode="auto">
            <a:xfrm>
              <a:off x="2797" y="2936"/>
              <a:ext cx="269" cy="2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805" name="AutoShape 53"/>
            <p:cNvCxnSpPr>
              <a:cxnSpLocks noChangeShapeType="1"/>
              <a:stCxn id="586800" idx="3"/>
              <a:endCxn id="586799" idx="0"/>
            </p:cNvCxnSpPr>
            <p:nvPr/>
          </p:nvCxnSpPr>
          <p:spPr bwMode="auto">
            <a:xfrm flipH="1">
              <a:off x="2786" y="3470"/>
              <a:ext cx="151" cy="2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806" name="AutoShape 54"/>
            <p:cNvCxnSpPr>
              <a:cxnSpLocks noChangeShapeType="1"/>
              <a:stCxn id="586800" idx="5"/>
              <a:endCxn id="586798" idx="0"/>
            </p:cNvCxnSpPr>
            <p:nvPr/>
          </p:nvCxnSpPr>
          <p:spPr bwMode="auto">
            <a:xfrm>
              <a:off x="3194" y="3470"/>
              <a:ext cx="225" cy="2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86816" name="Text Box 64"/>
          <p:cNvSpPr txBox="1">
            <a:spLocks noChangeArrowheads="1"/>
          </p:cNvSpPr>
          <p:nvPr/>
        </p:nvSpPr>
        <p:spPr bwMode="auto">
          <a:xfrm>
            <a:off x="954088" y="1752600"/>
            <a:ext cx="4937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(1)</a:t>
            </a:r>
          </a:p>
        </p:txBody>
      </p:sp>
      <p:sp>
        <p:nvSpPr>
          <p:cNvPr id="586817" name="Text Box 65"/>
          <p:cNvSpPr txBox="1">
            <a:spLocks noChangeArrowheads="1"/>
          </p:cNvSpPr>
          <p:nvPr/>
        </p:nvSpPr>
        <p:spPr bwMode="auto">
          <a:xfrm>
            <a:off x="3392488" y="1755775"/>
            <a:ext cx="4937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(2)</a:t>
            </a:r>
          </a:p>
        </p:txBody>
      </p:sp>
      <p:sp>
        <p:nvSpPr>
          <p:cNvPr id="586818" name="Text Box 66"/>
          <p:cNvSpPr txBox="1">
            <a:spLocks noChangeArrowheads="1"/>
          </p:cNvSpPr>
          <p:nvPr/>
        </p:nvSpPr>
        <p:spPr bwMode="auto">
          <a:xfrm>
            <a:off x="4975225" y="1755775"/>
            <a:ext cx="4937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(3)</a:t>
            </a:r>
          </a:p>
        </p:txBody>
      </p:sp>
      <p:sp>
        <p:nvSpPr>
          <p:cNvPr id="586819" name="Text Box 67"/>
          <p:cNvSpPr txBox="1">
            <a:spLocks noChangeArrowheads="1"/>
          </p:cNvSpPr>
          <p:nvPr/>
        </p:nvSpPr>
        <p:spPr bwMode="auto">
          <a:xfrm>
            <a:off x="3733800" y="3889375"/>
            <a:ext cx="4937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(5)</a:t>
            </a:r>
          </a:p>
        </p:txBody>
      </p:sp>
      <p:sp>
        <p:nvSpPr>
          <p:cNvPr id="586820" name="Text Box 68"/>
          <p:cNvSpPr txBox="1">
            <a:spLocks noChangeArrowheads="1"/>
          </p:cNvSpPr>
          <p:nvPr/>
        </p:nvSpPr>
        <p:spPr bwMode="auto">
          <a:xfrm>
            <a:off x="6324600" y="1755775"/>
            <a:ext cx="4937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(4)</a:t>
            </a:r>
          </a:p>
        </p:txBody>
      </p:sp>
      <p:pic>
        <p:nvPicPr>
          <p:cNvPr id="586822" name="Picture 70" descr="KWyhJdX1J89vCBnW_1SzTMFa19-qR75Rs7h629koWi1TMtDxv5KrcW0JwnEGTartOimv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3" y="6100763"/>
            <a:ext cx="757237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905144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Q:</a:t>
            </a:r>
            <a:r>
              <a:rPr lang="en-US" altLang="zh-CN" sz="2400" dirty="0"/>
              <a:t> How many of the trees shown are legal binary search trees?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6846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BST examples</a:t>
            </a:r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4487" lvl="1" indent="0">
              <a:buNone/>
            </a:pPr>
            <a:endParaRPr lang="en-US" altLang="zh-CN" dirty="0" smtClean="0"/>
          </a:p>
          <a:p>
            <a:pPr marL="344487" lvl="1" indent="0">
              <a:buNone/>
            </a:pPr>
            <a:endParaRPr lang="en-US" altLang="zh-CN" dirty="0"/>
          </a:p>
          <a:p>
            <a:pPr marL="344487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 dirty="0"/>
              <a:t>	A.</a:t>
            </a:r>
            <a:r>
              <a:rPr lang="en-US" altLang="zh-CN" dirty="0"/>
              <a:t> 	none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 dirty="0"/>
              <a:t>	B.</a:t>
            </a:r>
            <a:r>
              <a:rPr lang="en-US" altLang="zh-CN" dirty="0"/>
              <a:t> 	one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 dirty="0"/>
              <a:t>	C.</a:t>
            </a:r>
            <a:r>
              <a:rPr lang="en-US" altLang="zh-CN" dirty="0"/>
              <a:t> 	two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dirty="0"/>
              <a:t>	</a:t>
            </a:r>
            <a:r>
              <a:rPr lang="en-US" altLang="zh-CN" b="1" dirty="0"/>
              <a:t>D. </a:t>
            </a:r>
            <a:r>
              <a:rPr lang="en-US" altLang="zh-CN" dirty="0"/>
              <a:t>	three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zh-CN" b="1" dirty="0"/>
              <a:t>	E.</a:t>
            </a:r>
            <a:r>
              <a:rPr lang="en-US" altLang="zh-CN" dirty="0"/>
              <a:t> 	four or more</a:t>
            </a:r>
          </a:p>
        </p:txBody>
      </p:sp>
      <p:grpSp>
        <p:nvGrpSpPr>
          <p:cNvPr id="586821" name="Group 69"/>
          <p:cNvGrpSpPr>
            <a:grpSpLocks/>
          </p:cNvGrpSpPr>
          <p:nvPr/>
        </p:nvGrpSpPr>
        <p:grpSpPr bwMode="auto">
          <a:xfrm>
            <a:off x="152400" y="1824038"/>
            <a:ext cx="3200400" cy="2974975"/>
            <a:chOff x="48" y="1195"/>
            <a:chExt cx="2016" cy="1874"/>
          </a:xfrm>
        </p:grpSpPr>
        <p:sp>
          <p:nvSpPr>
            <p:cNvPr id="586757" name="Oval 5"/>
            <p:cNvSpPr>
              <a:spLocks noChangeAspect="1" noChangeArrowheads="1"/>
            </p:cNvSpPr>
            <p:nvPr/>
          </p:nvSpPr>
          <p:spPr bwMode="auto">
            <a:xfrm>
              <a:off x="1742" y="2330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x</a:t>
              </a:r>
            </a:p>
          </p:txBody>
        </p:sp>
        <p:sp>
          <p:nvSpPr>
            <p:cNvPr id="586758" name="Oval 6"/>
            <p:cNvSpPr>
              <a:spLocks noChangeAspect="1" noChangeArrowheads="1"/>
            </p:cNvSpPr>
            <p:nvPr/>
          </p:nvSpPr>
          <p:spPr bwMode="auto">
            <a:xfrm>
              <a:off x="1207" y="2330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k</a:t>
              </a:r>
            </a:p>
          </p:txBody>
        </p:sp>
        <p:sp>
          <p:nvSpPr>
            <p:cNvPr id="586759" name="Oval 7"/>
            <p:cNvSpPr>
              <a:spLocks noChangeAspect="1" noChangeArrowheads="1"/>
            </p:cNvSpPr>
            <p:nvPr/>
          </p:nvSpPr>
          <p:spPr bwMode="auto">
            <a:xfrm>
              <a:off x="1469" y="1729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q</a:t>
              </a:r>
            </a:p>
          </p:txBody>
        </p:sp>
        <p:sp>
          <p:nvSpPr>
            <p:cNvPr id="586760" name="Oval 8"/>
            <p:cNvSpPr>
              <a:spLocks noChangeAspect="1" noChangeArrowheads="1"/>
            </p:cNvSpPr>
            <p:nvPr/>
          </p:nvSpPr>
          <p:spPr bwMode="auto">
            <a:xfrm>
              <a:off x="306" y="172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g</a:t>
              </a:r>
            </a:p>
          </p:txBody>
        </p:sp>
        <p:sp>
          <p:nvSpPr>
            <p:cNvPr id="586761" name="Oval 9"/>
            <p:cNvSpPr>
              <a:spLocks noChangeAspect="1" noChangeArrowheads="1"/>
            </p:cNvSpPr>
            <p:nvPr/>
          </p:nvSpPr>
          <p:spPr bwMode="auto">
            <a:xfrm>
              <a:off x="888" y="1195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m</a:t>
              </a:r>
            </a:p>
          </p:txBody>
        </p:sp>
        <p:cxnSp>
          <p:nvCxnSpPr>
            <p:cNvPr id="586762" name="AutoShape 10"/>
            <p:cNvCxnSpPr>
              <a:cxnSpLocks noChangeShapeType="1"/>
              <a:stCxn id="586761" idx="3"/>
              <a:endCxn id="586760" idx="0"/>
            </p:cNvCxnSpPr>
            <p:nvPr/>
          </p:nvCxnSpPr>
          <p:spPr bwMode="auto">
            <a:xfrm flipH="1">
              <a:off x="468" y="1497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63" name="AutoShape 11"/>
            <p:cNvCxnSpPr>
              <a:cxnSpLocks noChangeShapeType="1"/>
              <a:stCxn id="586761" idx="5"/>
              <a:endCxn id="586759" idx="0"/>
            </p:cNvCxnSpPr>
            <p:nvPr/>
          </p:nvCxnSpPr>
          <p:spPr bwMode="auto">
            <a:xfrm>
              <a:off x="1163" y="1497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64" name="AutoShape 12"/>
            <p:cNvCxnSpPr>
              <a:cxnSpLocks noChangeShapeType="1"/>
              <a:stCxn id="586759" idx="3"/>
              <a:endCxn id="586758" idx="0"/>
            </p:cNvCxnSpPr>
            <p:nvPr/>
          </p:nvCxnSpPr>
          <p:spPr bwMode="auto">
            <a:xfrm flipH="1">
              <a:off x="1369" y="2026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65" name="AutoShape 13"/>
            <p:cNvCxnSpPr>
              <a:cxnSpLocks noChangeShapeType="1"/>
              <a:stCxn id="586759" idx="5"/>
              <a:endCxn id="586757" idx="0"/>
            </p:cNvCxnSpPr>
            <p:nvPr/>
          </p:nvCxnSpPr>
          <p:spPr bwMode="auto">
            <a:xfrm>
              <a:off x="1745" y="2026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6766" name="Oval 14"/>
            <p:cNvSpPr>
              <a:spLocks noChangeAspect="1" noChangeArrowheads="1"/>
            </p:cNvSpPr>
            <p:nvPr/>
          </p:nvSpPr>
          <p:spPr bwMode="auto">
            <a:xfrm>
              <a:off x="336" y="2736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e</a:t>
              </a:r>
            </a:p>
          </p:txBody>
        </p:sp>
        <p:sp>
          <p:nvSpPr>
            <p:cNvPr id="586767" name="Oval 15"/>
            <p:cNvSpPr>
              <a:spLocks noChangeAspect="1" noChangeArrowheads="1"/>
            </p:cNvSpPr>
            <p:nvPr/>
          </p:nvSpPr>
          <p:spPr bwMode="auto">
            <a:xfrm>
              <a:off x="48" y="2330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b</a:t>
              </a:r>
            </a:p>
          </p:txBody>
        </p:sp>
        <p:cxnSp>
          <p:nvCxnSpPr>
            <p:cNvPr id="586768" name="AutoShape 16"/>
            <p:cNvCxnSpPr>
              <a:cxnSpLocks noChangeShapeType="1"/>
              <a:stCxn id="586760" idx="3"/>
              <a:endCxn id="586767" idx="0"/>
            </p:cNvCxnSpPr>
            <p:nvPr/>
          </p:nvCxnSpPr>
          <p:spPr bwMode="auto">
            <a:xfrm flipH="1">
              <a:off x="210" y="2030"/>
              <a:ext cx="144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69" name="AutoShape 17"/>
            <p:cNvCxnSpPr>
              <a:cxnSpLocks noChangeShapeType="1"/>
              <a:stCxn id="586767" idx="5"/>
              <a:endCxn id="586766" idx="0"/>
            </p:cNvCxnSpPr>
            <p:nvPr/>
          </p:nvCxnSpPr>
          <p:spPr bwMode="auto">
            <a:xfrm>
              <a:off x="324" y="2626"/>
              <a:ext cx="174" cy="9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6770" name="Group 18"/>
          <p:cNvGrpSpPr>
            <a:grpSpLocks/>
          </p:cNvGrpSpPr>
          <p:nvPr/>
        </p:nvGrpSpPr>
        <p:grpSpPr bwMode="auto">
          <a:xfrm>
            <a:off x="5486400" y="1787525"/>
            <a:ext cx="3581400" cy="4033838"/>
            <a:chOff x="3408" y="1152"/>
            <a:chExt cx="2256" cy="2541"/>
          </a:xfrm>
        </p:grpSpPr>
        <p:sp>
          <p:nvSpPr>
            <p:cNvPr id="586771" name="Oval 19"/>
            <p:cNvSpPr>
              <a:spLocks noChangeAspect="1" noChangeArrowheads="1"/>
            </p:cNvSpPr>
            <p:nvPr/>
          </p:nvSpPr>
          <p:spPr bwMode="auto">
            <a:xfrm>
              <a:off x="5102" y="2287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sp>
          <p:nvSpPr>
            <p:cNvPr id="586772" name="Oval 20"/>
            <p:cNvSpPr>
              <a:spLocks noChangeAspect="1" noChangeArrowheads="1"/>
            </p:cNvSpPr>
            <p:nvPr/>
          </p:nvSpPr>
          <p:spPr bwMode="auto">
            <a:xfrm>
              <a:off x="4567" y="2287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10</a:t>
              </a:r>
            </a:p>
          </p:txBody>
        </p:sp>
        <p:sp>
          <p:nvSpPr>
            <p:cNvPr id="586773" name="Oval 21"/>
            <p:cNvSpPr>
              <a:spLocks noChangeAspect="1" noChangeArrowheads="1"/>
            </p:cNvSpPr>
            <p:nvPr/>
          </p:nvSpPr>
          <p:spPr bwMode="auto">
            <a:xfrm>
              <a:off x="4829" y="168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11</a:t>
              </a:r>
            </a:p>
          </p:txBody>
        </p:sp>
        <p:sp>
          <p:nvSpPr>
            <p:cNvPr id="586774" name="Oval 22"/>
            <p:cNvSpPr>
              <a:spLocks noChangeAspect="1" noChangeArrowheads="1"/>
            </p:cNvSpPr>
            <p:nvPr/>
          </p:nvSpPr>
          <p:spPr bwMode="auto">
            <a:xfrm>
              <a:off x="3666" y="1686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</a:t>
              </a:r>
            </a:p>
          </p:txBody>
        </p:sp>
        <p:sp>
          <p:nvSpPr>
            <p:cNvPr id="586775" name="Oval 23"/>
            <p:cNvSpPr>
              <a:spLocks noChangeAspect="1" noChangeArrowheads="1"/>
            </p:cNvSpPr>
            <p:nvPr/>
          </p:nvSpPr>
          <p:spPr bwMode="auto">
            <a:xfrm>
              <a:off x="4248" y="1152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</a:t>
              </a:r>
            </a:p>
          </p:txBody>
        </p:sp>
        <p:cxnSp>
          <p:nvCxnSpPr>
            <p:cNvPr id="586776" name="AutoShape 24"/>
            <p:cNvCxnSpPr>
              <a:cxnSpLocks noChangeShapeType="1"/>
              <a:stCxn id="586775" idx="3"/>
              <a:endCxn id="586774" idx="0"/>
            </p:cNvCxnSpPr>
            <p:nvPr/>
          </p:nvCxnSpPr>
          <p:spPr bwMode="auto">
            <a:xfrm flipH="1">
              <a:off x="3828" y="1454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77" name="AutoShape 25"/>
            <p:cNvCxnSpPr>
              <a:cxnSpLocks noChangeShapeType="1"/>
              <a:stCxn id="586775" idx="5"/>
              <a:endCxn id="586773" idx="0"/>
            </p:cNvCxnSpPr>
            <p:nvPr/>
          </p:nvCxnSpPr>
          <p:spPr bwMode="auto">
            <a:xfrm>
              <a:off x="4523" y="1454"/>
              <a:ext cx="467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78" name="AutoShape 26"/>
            <p:cNvCxnSpPr>
              <a:cxnSpLocks noChangeShapeType="1"/>
              <a:stCxn id="586773" idx="3"/>
              <a:endCxn id="586772" idx="0"/>
            </p:cNvCxnSpPr>
            <p:nvPr/>
          </p:nvCxnSpPr>
          <p:spPr bwMode="auto">
            <a:xfrm flipH="1">
              <a:off x="4729" y="1983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79" name="AutoShape 27"/>
            <p:cNvCxnSpPr>
              <a:cxnSpLocks noChangeShapeType="1"/>
              <a:stCxn id="586773" idx="5"/>
              <a:endCxn id="586771" idx="0"/>
            </p:cNvCxnSpPr>
            <p:nvPr/>
          </p:nvCxnSpPr>
          <p:spPr bwMode="auto">
            <a:xfrm>
              <a:off x="5105" y="1983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6780" name="Oval 28"/>
            <p:cNvSpPr>
              <a:spLocks noChangeAspect="1" noChangeArrowheads="1"/>
            </p:cNvSpPr>
            <p:nvPr/>
          </p:nvSpPr>
          <p:spPr bwMode="auto">
            <a:xfrm>
              <a:off x="3600" y="2812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sp>
          <p:nvSpPr>
            <p:cNvPr id="586781" name="Oval 29"/>
            <p:cNvSpPr>
              <a:spLocks noChangeAspect="1" noChangeArrowheads="1"/>
            </p:cNvSpPr>
            <p:nvPr/>
          </p:nvSpPr>
          <p:spPr bwMode="auto">
            <a:xfrm>
              <a:off x="3408" y="2287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</a:t>
              </a:r>
            </a:p>
          </p:txBody>
        </p:sp>
        <p:cxnSp>
          <p:nvCxnSpPr>
            <p:cNvPr id="586782" name="AutoShape 30"/>
            <p:cNvCxnSpPr>
              <a:cxnSpLocks noChangeShapeType="1"/>
              <a:stCxn id="586774" idx="3"/>
              <a:endCxn id="586781" idx="0"/>
            </p:cNvCxnSpPr>
            <p:nvPr/>
          </p:nvCxnSpPr>
          <p:spPr bwMode="auto">
            <a:xfrm flipH="1">
              <a:off x="3570" y="1987"/>
              <a:ext cx="144" cy="2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83" name="AutoShape 31"/>
            <p:cNvCxnSpPr>
              <a:cxnSpLocks noChangeShapeType="1"/>
              <a:stCxn id="586781" idx="5"/>
              <a:endCxn id="586780" idx="0"/>
            </p:cNvCxnSpPr>
            <p:nvPr/>
          </p:nvCxnSpPr>
          <p:spPr bwMode="auto">
            <a:xfrm>
              <a:off x="3684" y="2583"/>
              <a:ext cx="78" cy="2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6784" name="Oval 32"/>
            <p:cNvSpPr>
              <a:spLocks noChangeAspect="1" noChangeArrowheads="1"/>
            </p:cNvSpPr>
            <p:nvPr/>
          </p:nvSpPr>
          <p:spPr bwMode="auto">
            <a:xfrm>
              <a:off x="3949" y="2304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cxnSp>
          <p:nvCxnSpPr>
            <p:cNvPr id="586785" name="AutoShape 33"/>
            <p:cNvCxnSpPr>
              <a:cxnSpLocks noChangeShapeType="1"/>
              <a:stCxn id="586774" idx="5"/>
              <a:endCxn id="586784" idx="0"/>
            </p:cNvCxnSpPr>
            <p:nvPr/>
          </p:nvCxnSpPr>
          <p:spPr bwMode="auto">
            <a:xfrm>
              <a:off x="3943" y="1982"/>
              <a:ext cx="168" cy="3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6786" name="Oval 34"/>
            <p:cNvSpPr>
              <a:spLocks noChangeAspect="1" noChangeArrowheads="1"/>
            </p:cNvSpPr>
            <p:nvPr/>
          </p:nvSpPr>
          <p:spPr bwMode="auto">
            <a:xfrm>
              <a:off x="5342" y="2832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20</a:t>
              </a:r>
            </a:p>
          </p:txBody>
        </p:sp>
        <p:cxnSp>
          <p:nvCxnSpPr>
            <p:cNvPr id="586787" name="AutoShape 35"/>
            <p:cNvCxnSpPr>
              <a:cxnSpLocks noChangeShapeType="1"/>
              <a:stCxn id="586771" idx="5"/>
              <a:endCxn id="586786" idx="0"/>
            </p:cNvCxnSpPr>
            <p:nvPr/>
          </p:nvCxnSpPr>
          <p:spPr bwMode="auto">
            <a:xfrm>
              <a:off x="5377" y="2583"/>
              <a:ext cx="12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6788" name="Oval 36"/>
            <p:cNvSpPr>
              <a:spLocks noChangeAspect="1" noChangeArrowheads="1"/>
            </p:cNvSpPr>
            <p:nvPr/>
          </p:nvSpPr>
          <p:spPr bwMode="auto">
            <a:xfrm>
              <a:off x="5102" y="3360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586789" name="AutoShape 37"/>
            <p:cNvCxnSpPr>
              <a:cxnSpLocks noChangeShapeType="1"/>
              <a:stCxn id="586786" idx="3"/>
              <a:endCxn id="586788" idx="0"/>
            </p:cNvCxnSpPr>
            <p:nvPr/>
          </p:nvCxnSpPr>
          <p:spPr bwMode="auto">
            <a:xfrm flipH="1">
              <a:off x="5263" y="3128"/>
              <a:ext cx="126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86790" name="Oval 38"/>
          <p:cNvSpPr>
            <a:spLocks noChangeAspect="1" noChangeArrowheads="1"/>
          </p:cNvSpPr>
          <p:nvPr/>
        </p:nvSpPr>
        <p:spPr bwMode="auto">
          <a:xfrm>
            <a:off x="5432425" y="1787525"/>
            <a:ext cx="511175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42</a:t>
            </a:r>
          </a:p>
        </p:txBody>
      </p:sp>
      <p:grpSp>
        <p:nvGrpSpPr>
          <p:cNvPr id="586791" name="Group 39"/>
          <p:cNvGrpSpPr>
            <a:grpSpLocks/>
          </p:cNvGrpSpPr>
          <p:nvPr/>
        </p:nvGrpSpPr>
        <p:grpSpPr bwMode="auto">
          <a:xfrm>
            <a:off x="3505200" y="1752600"/>
            <a:ext cx="1360488" cy="1482725"/>
            <a:chOff x="864" y="3146"/>
            <a:chExt cx="857" cy="934"/>
          </a:xfrm>
        </p:grpSpPr>
        <p:sp>
          <p:nvSpPr>
            <p:cNvPr id="586792" name="Oval 40"/>
            <p:cNvSpPr>
              <a:spLocks noChangeAspect="1" noChangeArrowheads="1"/>
            </p:cNvSpPr>
            <p:nvPr/>
          </p:nvSpPr>
          <p:spPr bwMode="auto">
            <a:xfrm>
              <a:off x="1399" y="3747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-7</a:t>
              </a:r>
            </a:p>
          </p:txBody>
        </p:sp>
        <p:sp>
          <p:nvSpPr>
            <p:cNvPr id="586793" name="Oval 41"/>
            <p:cNvSpPr>
              <a:spLocks noChangeAspect="1" noChangeArrowheads="1"/>
            </p:cNvSpPr>
            <p:nvPr/>
          </p:nvSpPr>
          <p:spPr bwMode="auto">
            <a:xfrm>
              <a:off x="864" y="3747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-1</a:t>
              </a:r>
            </a:p>
          </p:txBody>
        </p:sp>
        <p:sp>
          <p:nvSpPr>
            <p:cNvPr id="586794" name="Oval 42"/>
            <p:cNvSpPr>
              <a:spLocks noChangeAspect="1" noChangeArrowheads="1"/>
            </p:cNvSpPr>
            <p:nvPr/>
          </p:nvSpPr>
          <p:spPr bwMode="auto">
            <a:xfrm>
              <a:off x="1126" y="314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-5</a:t>
              </a:r>
            </a:p>
          </p:txBody>
        </p:sp>
        <p:cxnSp>
          <p:nvCxnSpPr>
            <p:cNvPr id="586795" name="AutoShape 43"/>
            <p:cNvCxnSpPr>
              <a:cxnSpLocks noChangeShapeType="1"/>
              <a:stCxn id="586794" idx="3"/>
              <a:endCxn id="586793" idx="0"/>
            </p:cNvCxnSpPr>
            <p:nvPr/>
          </p:nvCxnSpPr>
          <p:spPr bwMode="auto">
            <a:xfrm flipH="1">
              <a:off x="1026" y="3443"/>
              <a:ext cx="147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796" name="AutoShape 44"/>
            <p:cNvCxnSpPr>
              <a:cxnSpLocks noChangeShapeType="1"/>
              <a:stCxn id="586794" idx="5"/>
              <a:endCxn id="586792" idx="0"/>
            </p:cNvCxnSpPr>
            <p:nvPr/>
          </p:nvCxnSpPr>
          <p:spPr bwMode="auto">
            <a:xfrm>
              <a:off x="1402" y="3443"/>
              <a:ext cx="158" cy="29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6797" name="Group 45"/>
          <p:cNvGrpSpPr>
            <a:grpSpLocks/>
          </p:cNvGrpSpPr>
          <p:nvPr/>
        </p:nvGrpSpPr>
        <p:grpSpPr bwMode="auto">
          <a:xfrm>
            <a:off x="3505200" y="3997325"/>
            <a:ext cx="2514600" cy="2330450"/>
            <a:chOff x="2064" y="2640"/>
            <a:chExt cx="1584" cy="1468"/>
          </a:xfrm>
        </p:grpSpPr>
        <p:sp>
          <p:nvSpPr>
            <p:cNvPr id="586798" name="Oval 46"/>
            <p:cNvSpPr>
              <a:spLocks noChangeAspect="1" noChangeArrowheads="1"/>
            </p:cNvSpPr>
            <p:nvPr/>
          </p:nvSpPr>
          <p:spPr bwMode="auto">
            <a:xfrm>
              <a:off x="3190" y="3775"/>
              <a:ext cx="458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21.3</a:t>
              </a:r>
            </a:p>
          </p:txBody>
        </p:sp>
        <p:sp>
          <p:nvSpPr>
            <p:cNvPr id="586799" name="Oval 47"/>
            <p:cNvSpPr>
              <a:spLocks noChangeAspect="1" noChangeArrowheads="1"/>
            </p:cNvSpPr>
            <p:nvPr/>
          </p:nvSpPr>
          <p:spPr bwMode="auto">
            <a:xfrm>
              <a:off x="2604" y="3775"/>
              <a:ext cx="36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8.1</a:t>
              </a:r>
            </a:p>
          </p:txBody>
        </p:sp>
        <p:sp>
          <p:nvSpPr>
            <p:cNvPr id="586800" name="Oval 48"/>
            <p:cNvSpPr>
              <a:spLocks noChangeAspect="1" noChangeArrowheads="1"/>
            </p:cNvSpPr>
            <p:nvPr/>
          </p:nvSpPr>
          <p:spPr bwMode="auto">
            <a:xfrm>
              <a:off x="2884" y="3174"/>
              <a:ext cx="36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9.6</a:t>
              </a:r>
            </a:p>
          </p:txBody>
        </p:sp>
        <p:sp>
          <p:nvSpPr>
            <p:cNvPr id="586801" name="Oval 49"/>
            <p:cNvSpPr>
              <a:spLocks noChangeAspect="1" noChangeArrowheads="1"/>
            </p:cNvSpPr>
            <p:nvPr/>
          </p:nvSpPr>
          <p:spPr bwMode="auto">
            <a:xfrm>
              <a:off x="2064" y="3174"/>
              <a:ext cx="36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1.9</a:t>
              </a:r>
            </a:p>
          </p:txBody>
        </p:sp>
        <p:sp>
          <p:nvSpPr>
            <p:cNvPr id="586802" name="Oval 50"/>
            <p:cNvSpPr>
              <a:spLocks noChangeAspect="1" noChangeArrowheads="1"/>
            </p:cNvSpPr>
            <p:nvPr/>
          </p:nvSpPr>
          <p:spPr bwMode="auto">
            <a:xfrm>
              <a:off x="2489" y="2640"/>
              <a:ext cx="361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7.2</a:t>
              </a:r>
            </a:p>
          </p:txBody>
        </p:sp>
        <p:cxnSp>
          <p:nvCxnSpPr>
            <p:cNvPr id="586803" name="AutoShape 51"/>
            <p:cNvCxnSpPr>
              <a:cxnSpLocks noChangeShapeType="1"/>
              <a:stCxn id="586802" idx="3"/>
              <a:endCxn id="586801" idx="0"/>
            </p:cNvCxnSpPr>
            <p:nvPr/>
          </p:nvCxnSpPr>
          <p:spPr bwMode="auto">
            <a:xfrm flipH="1">
              <a:off x="2246" y="2936"/>
              <a:ext cx="295" cy="2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804" name="AutoShape 52"/>
            <p:cNvCxnSpPr>
              <a:cxnSpLocks noChangeShapeType="1"/>
              <a:stCxn id="586802" idx="5"/>
              <a:endCxn id="586800" idx="0"/>
            </p:cNvCxnSpPr>
            <p:nvPr/>
          </p:nvCxnSpPr>
          <p:spPr bwMode="auto">
            <a:xfrm>
              <a:off x="2797" y="2936"/>
              <a:ext cx="269" cy="2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805" name="AutoShape 53"/>
            <p:cNvCxnSpPr>
              <a:cxnSpLocks noChangeShapeType="1"/>
              <a:stCxn id="586800" idx="3"/>
              <a:endCxn id="586799" idx="0"/>
            </p:cNvCxnSpPr>
            <p:nvPr/>
          </p:nvCxnSpPr>
          <p:spPr bwMode="auto">
            <a:xfrm flipH="1">
              <a:off x="2786" y="3470"/>
              <a:ext cx="151" cy="2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6806" name="AutoShape 54"/>
            <p:cNvCxnSpPr>
              <a:cxnSpLocks noChangeShapeType="1"/>
              <a:stCxn id="586800" idx="5"/>
              <a:endCxn id="586798" idx="0"/>
            </p:cNvCxnSpPr>
            <p:nvPr/>
          </p:nvCxnSpPr>
          <p:spPr bwMode="auto">
            <a:xfrm>
              <a:off x="3194" y="3470"/>
              <a:ext cx="225" cy="2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6807" name="Group 55"/>
          <p:cNvGrpSpPr>
            <a:grpSpLocks/>
          </p:cNvGrpSpPr>
          <p:nvPr/>
        </p:nvGrpSpPr>
        <p:grpSpPr bwMode="auto">
          <a:xfrm>
            <a:off x="1905000" y="3584575"/>
            <a:ext cx="685800" cy="685800"/>
            <a:chOff x="1152" y="2304"/>
            <a:chExt cx="432" cy="432"/>
          </a:xfrm>
        </p:grpSpPr>
        <p:sp>
          <p:nvSpPr>
            <p:cNvPr id="586808" name="Line 56"/>
            <p:cNvSpPr>
              <a:spLocks noChangeShapeType="1"/>
            </p:cNvSpPr>
            <p:nvPr/>
          </p:nvSpPr>
          <p:spPr bwMode="auto">
            <a:xfrm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6809" name="Line 57"/>
            <p:cNvSpPr>
              <a:spLocks noChangeShapeType="1"/>
            </p:cNvSpPr>
            <p:nvPr/>
          </p:nvSpPr>
          <p:spPr bwMode="auto">
            <a:xfrm flipV="1"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6810" name="Group 58"/>
          <p:cNvGrpSpPr>
            <a:grpSpLocks/>
          </p:cNvGrpSpPr>
          <p:nvPr/>
        </p:nvGrpSpPr>
        <p:grpSpPr bwMode="auto">
          <a:xfrm>
            <a:off x="3505200" y="2670175"/>
            <a:ext cx="1295400" cy="609600"/>
            <a:chOff x="1152" y="2304"/>
            <a:chExt cx="432" cy="432"/>
          </a:xfrm>
        </p:grpSpPr>
        <p:sp>
          <p:nvSpPr>
            <p:cNvPr id="586811" name="Line 59"/>
            <p:cNvSpPr>
              <a:spLocks noChangeShapeType="1"/>
            </p:cNvSpPr>
            <p:nvPr/>
          </p:nvSpPr>
          <p:spPr bwMode="auto">
            <a:xfrm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6812" name="Line 60"/>
            <p:cNvSpPr>
              <a:spLocks noChangeShapeType="1"/>
            </p:cNvSpPr>
            <p:nvPr/>
          </p:nvSpPr>
          <p:spPr bwMode="auto">
            <a:xfrm flipV="1"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6813" name="Group 61"/>
          <p:cNvGrpSpPr>
            <a:grpSpLocks/>
          </p:cNvGrpSpPr>
          <p:nvPr/>
        </p:nvGrpSpPr>
        <p:grpSpPr bwMode="auto">
          <a:xfrm>
            <a:off x="8077200" y="5184775"/>
            <a:ext cx="685800" cy="685800"/>
            <a:chOff x="1152" y="2304"/>
            <a:chExt cx="432" cy="432"/>
          </a:xfrm>
        </p:grpSpPr>
        <p:sp>
          <p:nvSpPr>
            <p:cNvPr id="586814" name="Line 62"/>
            <p:cNvSpPr>
              <a:spLocks noChangeShapeType="1"/>
            </p:cNvSpPr>
            <p:nvPr/>
          </p:nvSpPr>
          <p:spPr bwMode="auto">
            <a:xfrm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6815" name="Line 63"/>
            <p:cNvSpPr>
              <a:spLocks noChangeShapeType="1"/>
            </p:cNvSpPr>
            <p:nvPr/>
          </p:nvSpPr>
          <p:spPr bwMode="auto">
            <a:xfrm flipV="1">
              <a:off x="1152" y="2304"/>
              <a:ext cx="432" cy="43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86816" name="Text Box 64"/>
          <p:cNvSpPr txBox="1">
            <a:spLocks noChangeArrowheads="1"/>
          </p:cNvSpPr>
          <p:nvPr/>
        </p:nvSpPr>
        <p:spPr bwMode="auto">
          <a:xfrm>
            <a:off x="954088" y="1752600"/>
            <a:ext cx="4937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(1)</a:t>
            </a:r>
          </a:p>
        </p:txBody>
      </p:sp>
      <p:sp>
        <p:nvSpPr>
          <p:cNvPr id="586817" name="Text Box 65"/>
          <p:cNvSpPr txBox="1">
            <a:spLocks noChangeArrowheads="1"/>
          </p:cNvSpPr>
          <p:nvPr/>
        </p:nvSpPr>
        <p:spPr bwMode="auto">
          <a:xfrm>
            <a:off x="3392488" y="1755775"/>
            <a:ext cx="4937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(2)</a:t>
            </a:r>
          </a:p>
        </p:txBody>
      </p:sp>
      <p:sp>
        <p:nvSpPr>
          <p:cNvPr id="586818" name="Text Box 66"/>
          <p:cNvSpPr txBox="1">
            <a:spLocks noChangeArrowheads="1"/>
          </p:cNvSpPr>
          <p:nvPr/>
        </p:nvSpPr>
        <p:spPr bwMode="auto">
          <a:xfrm>
            <a:off x="4975225" y="1755775"/>
            <a:ext cx="4937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(3)</a:t>
            </a:r>
          </a:p>
        </p:txBody>
      </p:sp>
      <p:sp>
        <p:nvSpPr>
          <p:cNvPr id="586819" name="Text Box 67"/>
          <p:cNvSpPr txBox="1">
            <a:spLocks noChangeArrowheads="1"/>
          </p:cNvSpPr>
          <p:nvPr/>
        </p:nvSpPr>
        <p:spPr bwMode="auto">
          <a:xfrm>
            <a:off x="3733800" y="3889375"/>
            <a:ext cx="4937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(5)</a:t>
            </a:r>
          </a:p>
        </p:txBody>
      </p:sp>
      <p:sp>
        <p:nvSpPr>
          <p:cNvPr id="586820" name="Text Box 68"/>
          <p:cNvSpPr txBox="1">
            <a:spLocks noChangeArrowheads="1"/>
          </p:cNvSpPr>
          <p:nvPr/>
        </p:nvSpPr>
        <p:spPr bwMode="auto">
          <a:xfrm>
            <a:off x="6324600" y="1755775"/>
            <a:ext cx="4937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200">
                <a:latin typeface="Calibri" charset="0"/>
              </a:rPr>
              <a:t>(4)</a:t>
            </a:r>
          </a:p>
        </p:txBody>
      </p:sp>
      <p:pic>
        <p:nvPicPr>
          <p:cNvPr id="586822" name="Picture 70" descr="KWyhJdX1J89vCBnW_1SzTMFa19-qR75Rs7h629koWi1TMtDxv5KrcW0JwnEGTartOimv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763" y="6100763"/>
            <a:ext cx="757237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0" y="905144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400" b="1" dirty="0"/>
              <a:t>Q:</a:t>
            </a:r>
            <a:r>
              <a:rPr lang="en-US" altLang="zh-CN" sz="2400" dirty="0"/>
              <a:t> How many of the trees shown are legal binary search trees?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6996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6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6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86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86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86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86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Searching a BST</a:t>
            </a:r>
          </a:p>
        </p:txBody>
      </p:sp>
      <p:grpSp>
        <p:nvGrpSpPr>
          <p:cNvPr id="587780" name="Group 4"/>
          <p:cNvGrpSpPr>
            <a:grpSpLocks/>
          </p:cNvGrpSpPr>
          <p:nvPr/>
        </p:nvGrpSpPr>
        <p:grpSpPr bwMode="auto">
          <a:xfrm>
            <a:off x="1725995" y="2071082"/>
            <a:ext cx="5372100" cy="3806825"/>
            <a:chOff x="2232" y="1586"/>
            <a:chExt cx="3384" cy="2398"/>
          </a:xfrm>
        </p:grpSpPr>
        <p:sp>
          <p:nvSpPr>
            <p:cNvPr id="587781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587782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587783" name="AutoShape 7"/>
            <p:cNvCxnSpPr>
              <a:cxnSpLocks noChangeShapeType="1"/>
              <a:stCxn id="587782" idx="3"/>
              <a:endCxn id="587781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784" name="AutoShape 8"/>
            <p:cNvCxnSpPr>
              <a:cxnSpLocks noChangeShapeType="1"/>
              <a:stCxn id="587782" idx="5"/>
              <a:endCxn id="587799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85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587786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587787" name="AutoShape 11"/>
            <p:cNvCxnSpPr>
              <a:cxnSpLocks noChangeShapeType="1"/>
              <a:stCxn id="587781" idx="3"/>
              <a:endCxn id="587786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788" name="AutoShape 12"/>
            <p:cNvCxnSpPr>
              <a:cxnSpLocks noChangeShapeType="1"/>
              <a:stCxn id="587786" idx="5"/>
              <a:endCxn id="587785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89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587790" name="AutoShape 14"/>
            <p:cNvCxnSpPr>
              <a:cxnSpLocks noChangeShapeType="1"/>
              <a:stCxn id="587781" idx="5"/>
              <a:endCxn id="587789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1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587792" name="AutoShape 16"/>
            <p:cNvCxnSpPr>
              <a:cxnSpLocks noChangeShapeType="1"/>
              <a:stCxn id="587791" idx="2"/>
              <a:endCxn id="587782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3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587794" name="AutoShape 18"/>
            <p:cNvCxnSpPr>
              <a:cxnSpLocks noChangeShapeType="1"/>
              <a:stCxn id="587786" idx="3"/>
              <a:endCxn id="587793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5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587796" name="AutoShape 20"/>
            <p:cNvCxnSpPr>
              <a:cxnSpLocks noChangeShapeType="1"/>
              <a:stCxn id="587789" idx="5"/>
              <a:endCxn id="587795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7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587798" name="AutoShape 22"/>
            <p:cNvCxnSpPr>
              <a:cxnSpLocks noChangeShapeType="1"/>
              <a:stCxn id="587789" idx="3"/>
              <a:endCxn id="587797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9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587800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587801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587802" name="AutoShape 26"/>
            <p:cNvCxnSpPr>
              <a:cxnSpLocks noChangeShapeType="1"/>
              <a:stCxn id="587799" idx="3"/>
              <a:endCxn id="587801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803" name="AutoShape 27"/>
            <p:cNvCxnSpPr>
              <a:cxnSpLocks noChangeShapeType="1"/>
              <a:stCxn id="587801" idx="5"/>
              <a:endCxn id="587800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4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58</a:t>
              </a:r>
            </a:p>
          </p:txBody>
        </p:sp>
        <p:cxnSp>
          <p:nvCxnSpPr>
            <p:cNvPr id="587805" name="AutoShape 29"/>
            <p:cNvCxnSpPr>
              <a:cxnSpLocks noChangeShapeType="1"/>
              <a:stCxn id="587799" idx="5"/>
              <a:endCxn id="587804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6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587807" name="AutoShape 31"/>
            <p:cNvCxnSpPr>
              <a:cxnSpLocks noChangeShapeType="1"/>
              <a:stCxn id="587801" idx="3"/>
              <a:endCxn id="587806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8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587809" name="AutoShape 33"/>
            <p:cNvCxnSpPr>
              <a:cxnSpLocks noChangeShapeType="1"/>
              <a:stCxn id="587804" idx="5"/>
              <a:endCxn id="587808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10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587811" name="AutoShape 35"/>
            <p:cNvCxnSpPr>
              <a:cxnSpLocks noChangeShapeType="1"/>
              <a:stCxn id="587804" idx="3"/>
              <a:endCxn id="587810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TextBox 2"/>
          <p:cNvSpPr txBox="1"/>
          <p:nvPr/>
        </p:nvSpPr>
        <p:spPr>
          <a:xfrm>
            <a:off x="613068" y="1040127"/>
            <a:ext cx="754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 smtClean="0"/>
              <a:t>1. Try </a:t>
            </a:r>
            <a:r>
              <a:rPr lang="en-US" altLang="zh-CN" sz="2400" dirty="0"/>
              <a:t>searching for the value 31, then </a:t>
            </a:r>
            <a:r>
              <a:rPr lang="en-US" altLang="zh-CN" sz="2400" dirty="0" smtClean="0"/>
              <a:t>6 from the root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910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4044" y="5450538"/>
            <a:ext cx="1140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5044717"/>
            <a:ext cx="1854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BSTs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308319"/>
            <a:ext cx="1759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Unlock Badge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909" y="1608996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86233" y="3555595"/>
            <a:ext cx="9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Why?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-112373" y="1051076"/>
            <a:ext cx="3128508" cy="20693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2568927" y="1258219"/>
            <a:ext cx="3128508" cy="20693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6203538" y="3885911"/>
            <a:ext cx="3128508" cy="2069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93" y="2660536"/>
            <a:ext cx="1595959" cy="16245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12" b="74028" l="13000" r="89667"/>
                    </a14:imgEffect>
                  </a14:imgLayer>
                </a14:imgProps>
              </a:ext>
            </a:extLst>
          </a:blip>
          <a:srcRect b="22889"/>
          <a:stretch/>
        </p:blipFill>
        <p:spPr>
          <a:xfrm>
            <a:off x="1167632" y="2221706"/>
            <a:ext cx="3128508" cy="20693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284" y="4778752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2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Describe your algorithm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9434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Searching a BST</a:t>
            </a:r>
          </a:p>
        </p:txBody>
      </p:sp>
      <p:grpSp>
        <p:nvGrpSpPr>
          <p:cNvPr id="587780" name="Group 4"/>
          <p:cNvGrpSpPr>
            <a:grpSpLocks/>
          </p:cNvGrpSpPr>
          <p:nvPr/>
        </p:nvGrpSpPr>
        <p:grpSpPr bwMode="auto">
          <a:xfrm>
            <a:off x="1725995" y="2071082"/>
            <a:ext cx="5372100" cy="3806825"/>
            <a:chOff x="2232" y="1586"/>
            <a:chExt cx="3384" cy="2398"/>
          </a:xfrm>
        </p:grpSpPr>
        <p:sp>
          <p:nvSpPr>
            <p:cNvPr id="587781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587782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587783" name="AutoShape 7"/>
            <p:cNvCxnSpPr>
              <a:cxnSpLocks noChangeShapeType="1"/>
              <a:stCxn id="587782" idx="3"/>
              <a:endCxn id="587781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784" name="AutoShape 8"/>
            <p:cNvCxnSpPr>
              <a:cxnSpLocks noChangeShapeType="1"/>
              <a:stCxn id="587782" idx="5"/>
              <a:endCxn id="587799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85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587786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587787" name="AutoShape 11"/>
            <p:cNvCxnSpPr>
              <a:cxnSpLocks noChangeShapeType="1"/>
              <a:stCxn id="587781" idx="3"/>
              <a:endCxn id="587786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788" name="AutoShape 12"/>
            <p:cNvCxnSpPr>
              <a:cxnSpLocks noChangeShapeType="1"/>
              <a:stCxn id="587786" idx="5"/>
              <a:endCxn id="587785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89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587790" name="AutoShape 14"/>
            <p:cNvCxnSpPr>
              <a:cxnSpLocks noChangeShapeType="1"/>
              <a:stCxn id="587781" idx="5"/>
              <a:endCxn id="587789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1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587792" name="AutoShape 16"/>
            <p:cNvCxnSpPr>
              <a:cxnSpLocks noChangeShapeType="1"/>
              <a:stCxn id="587791" idx="2"/>
              <a:endCxn id="587782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3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587794" name="AutoShape 18"/>
            <p:cNvCxnSpPr>
              <a:cxnSpLocks noChangeShapeType="1"/>
              <a:stCxn id="587786" idx="3"/>
              <a:endCxn id="587793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5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587796" name="AutoShape 20"/>
            <p:cNvCxnSpPr>
              <a:cxnSpLocks noChangeShapeType="1"/>
              <a:stCxn id="587789" idx="5"/>
              <a:endCxn id="587795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7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587798" name="AutoShape 22"/>
            <p:cNvCxnSpPr>
              <a:cxnSpLocks noChangeShapeType="1"/>
              <a:stCxn id="587789" idx="3"/>
              <a:endCxn id="587797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9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587800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587801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587802" name="AutoShape 26"/>
            <p:cNvCxnSpPr>
              <a:cxnSpLocks noChangeShapeType="1"/>
              <a:stCxn id="587799" idx="3"/>
              <a:endCxn id="587801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803" name="AutoShape 27"/>
            <p:cNvCxnSpPr>
              <a:cxnSpLocks noChangeShapeType="1"/>
              <a:stCxn id="587801" idx="5"/>
              <a:endCxn id="587800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4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58</a:t>
              </a:r>
            </a:p>
          </p:txBody>
        </p:sp>
        <p:cxnSp>
          <p:nvCxnSpPr>
            <p:cNvPr id="587805" name="AutoShape 29"/>
            <p:cNvCxnSpPr>
              <a:cxnSpLocks noChangeShapeType="1"/>
              <a:stCxn id="587799" idx="5"/>
              <a:endCxn id="587804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6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587807" name="AutoShape 31"/>
            <p:cNvCxnSpPr>
              <a:cxnSpLocks noChangeShapeType="1"/>
              <a:stCxn id="587801" idx="3"/>
              <a:endCxn id="587806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8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587809" name="AutoShape 33"/>
            <p:cNvCxnSpPr>
              <a:cxnSpLocks noChangeShapeType="1"/>
              <a:stCxn id="587804" idx="5"/>
              <a:endCxn id="587808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10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587811" name="AutoShape 35"/>
            <p:cNvCxnSpPr>
              <a:cxnSpLocks noChangeShapeType="1"/>
              <a:stCxn id="587804" idx="3"/>
              <a:endCxn id="587810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TextBox 2"/>
          <p:cNvSpPr txBox="1"/>
          <p:nvPr/>
        </p:nvSpPr>
        <p:spPr>
          <a:xfrm>
            <a:off x="613068" y="1040127"/>
            <a:ext cx="754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2. Describe your algorithm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9219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Searching a BST</a:t>
            </a:r>
          </a:p>
        </p:txBody>
      </p:sp>
      <p:sp>
        <p:nvSpPr>
          <p:cNvPr id="587782" name="Oval 6"/>
          <p:cNvSpPr>
            <a:spLocks noChangeAspect="1" noChangeArrowheads="1"/>
          </p:cNvSpPr>
          <p:nvPr/>
        </p:nvSpPr>
        <p:spPr bwMode="auto">
          <a:xfrm>
            <a:off x="4240595" y="2682270"/>
            <a:ext cx="511175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 dirty="0">
                <a:latin typeface="Calibri" charset="0"/>
              </a:rPr>
              <a:t>18</a:t>
            </a:r>
          </a:p>
        </p:txBody>
      </p:sp>
      <p:cxnSp>
        <p:nvCxnSpPr>
          <p:cNvPr id="587783" name="AutoShape 7"/>
          <p:cNvCxnSpPr>
            <a:cxnSpLocks noChangeShapeType="1"/>
            <a:stCxn id="587782" idx="3"/>
          </p:cNvCxnSpPr>
          <p:nvPr/>
        </p:nvCxnSpPr>
        <p:spPr bwMode="auto">
          <a:xfrm flipH="1">
            <a:off x="3015045" y="3152170"/>
            <a:ext cx="130016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784" name="AutoShape 8"/>
          <p:cNvCxnSpPr>
            <a:cxnSpLocks noChangeShapeType="1"/>
            <a:stCxn id="587782" idx="5"/>
          </p:cNvCxnSpPr>
          <p:nvPr/>
        </p:nvCxnSpPr>
        <p:spPr bwMode="auto">
          <a:xfrm>
            <a:off x="4677158" y="3152170"/>
            <a:ext cx="115411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7791" name="Text Box 15"/>
          <p:cNvSpPr txBox="1">
            <a:spLocks noChangeArrowheads="1"/>
          </p:cNvSpPr>
          <p:nvPr/>
        </p:nvSpPr>
        <p:spPr bwMode="auto">
          <a:xfrm>
            <a:off x="4183445" y="2071082"/>
            <a:ext cx="625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Calibri" charset="0"/>
              </a:rPr>
              <a:t>root</a:t>
            </a:r>
          </a:p>
        </p:txBody>
      </p:sp>
      <p:cxnSp>
        <p:nvCxnSpPr>
          <p:cNvPr id="587792" name="AutoShape 16"/>
          <p:cNvCxnSpPr>
            <a:cxnSpLocks noChangeShapeType="1"/>
            <a:stCxn id="587791" idx="2"/>
            <a:endCxn id="587782" idx="0"/>
          </p:cNvCxnSpPr>
          <p:nvPr/>
        </p:nvCxnSpPr>
        <p:spPr bwMode="auto">
          <a:xfrm flipH="1">
            <a:off x="4496183" y="2453670"/>
            <a:ext cx="1588" cy="209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0" y="10401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Searching for </a:t>
            </a:r>
            <a:r>
              <a:rPr lang="en-US" altLang="zh-CN" sz="2400" dirty="0"/>
              <a:t>the value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31</a:t>
            </a:r>
            <a:r>
              <a:rPr lang="en-US" altLang="zh-CN" sz="2400" dirty="0" smtClean="0"/>
              <a:t> from the root</a:t>
            </a:r>
            <a:endParaRPr kumimoji="1" lang="zh-CN" altLang="en-US" sz="2400" dirty="0"/>
          </a:p>
        </p:txBody>
      </p:sp>
      <p:sp>
        <p:nvSpPr>
          <p:cNvPr id="2" name="Freeform 1"/>
          <p:cNvSpPr/>
          <p:nvPr/>
        </p:nvSpPr>
        <p:spPr>
          <a:xfrm>
            <a:off x="4389695" y="3218922"/>
            <a:ext cx="3098484" cy="3279236"/>
          </a:xfrm>
          <a:custGeom>
            <a:avLst/>
            <a:gdLst>
              <a:gd name="connsiteX0" fmla="*/ 1817606 w 3098484"/>
              <a:gd name="connsiteY0" fmla="*/ 10948 h 3279236"/>
              <a:gd name="connsiteX1" fmla="*/ 1127906 w 3098484"/>
              <a:gd name="connsiteY1" fmla="*/ 43794 h 3279236"/>
              <a:gd name="connsiteX2" fmla="*/ 1018430 w 3098484"/>
              <a:gd name="connsiteY2" fmla="*/ 76641 h 3279236"/>
              <a:gd name="connsiteX3" fmla="*/ 930849 w 3098484"/>
              <a:gd name="connsiteY3" fmla="*/ 131384 h 3279236"/>
              <a:gd name="connsiteX4" fmla="*/ 788529 w 3098484"/>
              <a:gd name="connsiteY4" fmla="*/ 186128 h 3279236"/>
              <a:gd name="connsiteX5" fmla="*/ 624315 w 3098484"/>
              <a:gd name="connsiteY5" fmla="*/ 339410 h 3279236"/>
              <a:gd name="connsiteX6" fmla="*/ 471048 w 3098484"/>
              <a:gd name="connsiteY6" fmla="*/ 536487 h 3279236"/>
              <a:gd name="connsiteX7" fmla="*/ 372520 w 3098484"/>
              <a:gd name="connsiteY7" fmla="*/ 635025 h 3279236"/>
              <a:gd name="connsiteX8" fmla="*/ 252096 w 3098484"/>
              <a:gd name="connsiteY8" fmla="*/ 821153 h 3279236"/>
              <a:gd name="connsiteX9" fmla="*/ 230201 w 3098484"/>
              <a:gd name="connsiteY9" fmla="*/ 930640 h 3279236"/>
              <a:gd name="connsiteX10" fmla="*/ 208306 w 3098484"/>
              <a:gd name="connsiteY10" fmla="*/ 1051076 h 3279236"/>
              <a:gd name="connsiteX11" fmla="*/ 153567 w 3098484"/>
              <a:gd name="connsiteY11" fmla="*/ 1226255 h 3279236"/>
              <a:gd name="connsiteX12" fmla="*/ 120725 w 3098484"/>
              <a:gd name="connsiteY12" fmla="*/ 1302896 h 3279236"/>
              <a:gd name="connsiteX13" fmla="*/ 87882 w 3098484"/>
              <a:gd name="connsiteY13" fmla="*/ 1401435 h 3279236"/>
              <a:gd name="connsiteX14" fmla="*/ 22196 w 3098484"/>
              <a:gd name="connsiteY14" fmla="*/ 1576614 h 3279236"/>
              <a:gd name="connsiteX15" fmla="*/ 301 w 3098484"/>
              <a:gd name="connsiteY15" fmla="*/ 1751794 h 3279236"/>
              <a:gd name="connsiteX16" fmla="*/ 11248 w 3098484"/>
              <a:gd name="connsiteY16" fmla="*/ 1981717 h 3279236"/>
              <a:gd name="connsiteX17" fmla="*/ 33144 w 3098484"/>
              <a:gd name="connsiteY17" fmla="*/ 2091204 h 3279236"/>
              <a:gd name="connsiteX18" fmla="*/ 55039 w 3098484"/>
              <a:gd name="connsiteY18" fmla="*/ 2288281 h 3279236"/>
              <a:gd name="connsiteX19" fmla="*/ 65987 w 3098484"/>
              <a:gd name="connsiteY19" fmla="*/ 2605793 h 3279236"/>
              <a:gd name="connsiteX20" fmla="*/ 109777 w 3098484"/>
              <a:gd name="connsiteY20" fmla="*/ 2780973 h 3279236"/>
              <a:gd name="connsiteX21" fmla="*/ 120725 w 3098484"/>
              <a:gd name="connsiteY21" fmla="*/ 2868562 h 3279236"/>
              <a:gd name="connsiteX22" fmla="*/ 219253 w 3098484"/>
              <a:gd name="connsiteY22" fmla="*/ 2978049 h 3279236"/>
              <a:gd name="connsiteX23" fmla="*/ 284939 w 3098484"/>
              <a:gd name="connsiteY23" fmla="*/ 3010896 h 3279236"/>
              <a:gd name="connsiteX24" fmla="*/ 985587 w 3098484"/>
              <a:gd name="connsiteY24" fmla="*/ 3076588 h 3279236"/>
              <a:gd name="connsiteX25" fmla="*/ 1740972 w 3098484"/>
              <a:gd name="connsiteY25" fmla="*/ 3273665 h 3279236"/>
              <a:gd name="connsiteX26" fmla="*/ 2255511 w 3098484"/>
              <a:gd name="connsiteY26" fmla="*/ 3197024 h 3279236"/>
              <a:gd name="connsiteX27" fmla="*/ 2813839 w 3098484"/>
              <a:gd name="connsiteY27" fmla="*/ 3131331 h 3279236"/>
              <a:gd name="connsiteX28" fmla="*/ 2967106 w 3098484"/>
              <a:gd name="connsiteY28" fmla="*/ 2879511 h 3279236"/>
              <a:gd name="connsiteX29" fmla="*/ 3087530 w 3098484"/>
              <a:gd name="connsiteY29" fmla="*/ 2310178 h 3279236"/>
              <a:gd name="connsiteX30" fmla="*/ 3087530 w 3098484"/>
              <a:gd name="connsiteY30" fmla="*/ 1631358 h 3279236"/>
              <a:gd name="connsiteX31" fmla="*/ 3065635 w 3098484"/>
              <a:gd name="connsiteY31" fmla="*/ 1456178 h 3279236"/>
              <a:gd name="connsiteX32" fmla="*/ 3054687 w 3098484"/>
              <a:gd name="connsiteY32" fmla="*/ 1390486 h 3279236"/>
              <a:gd name="connsiteX33" fmla="*/ 2824787 w 3098484"/>
              <a:gd name="connsiteY33" fmla="*/ 1193409 h 3279236"/>
              <a:gd name="connsiteX34" fmla="*/ 2594887 w 3098484"/>
              <a:gd name="connsiteY34" fmla="*/ 963486 h 3279236"/>
              <a:gd name="connsiteX35" fmla="*/ 2277406 w 3098484"/>
              <a:gd name="connsiteY35" fmla="*/ 602179 h 3279236"/>
              <a:gd name="connsiteX36" fmla="*/ 2124139 w 3098484"/>
              <a:gd name="connsiteY36" fmla="*/ 426999 h 3279236"/>
              <a:gd name="connsiteX37" fmla="*/ 2069401 w 3098484"/>
              <a:gd name="connsiteY37" fmla="*/ 361307 h 3279236"/>
              <a:gd name="connsiteX38" fmla="*/ 2025611 w 3098484"/>
              <a:gd name="connsiteY38" fmla="*/ 306564 h 3279236"/>
              <a:gd name="connsiteX39" fmla="*/ 1938030 w 3098484"/>
              <a:gd name="connsiteY39" fmla="*/ 262769 h 3279236"/>
              <a:gd name="connsiteX40" fmla="*/ 1894239 w 3098484"/>
              <a:gd name="connsiteY40" fmla="*/ 240871 h 3279236"/>
              <a:gd name="connsiteX41" fmla="*/ 1806658 w 3098484"/>
              <a:gd name="connsiteY41" fmla="*/ 175179 h 3279236"/>
              <a:gd name="connsiteX42" fmla="*/ 1740972 w 3098484"/>
              <a:gd name="connsiteY42" fmla="*/ 142333 h 3279236"/>
              <a:gd name="connsiteX43" fmla="*/ 1697182 w 3098484"/>
              <a:gd name="connsiteY43" fmla="*/ 76641 h 3279236"/>
              <a:gd name="connsiteX44" fmla="*/ 1609601 w 3098484"/>
              <a:gd name="connsiteY44" fmla="*/ 10948 h 3279236"/>
              <a:gd name="connsiteX45" fmla="*/ 1598653 w 3098484"/>
              <a:gd name="connsiteY45" fmla="*/ 0 h 327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98484" h="3279236">
                <a:moveTo>
                  <a:pt x="1817606" y="10948"/>
                </a:moveTo>
                <a:cubicBezTo>
                  <a:pt x="1600366" y="15208"/>
                  <a:pt x="1350956" y="-6905"/>
                  <a:pt x="1127906" y="43794"/>
                </a:cubicBezTo>
                <a:cubicBezTo>
                  <a:pt x="1090754" y="52238"/>
                  <a:pt x="1054922" y="65692"/>
                  <a:pt x="1018430" y="76641"/>
                </a:cubicBezTo>
                <a:cubicBezTo>
                  <a:pt x="989236" y="94889"/>
                  <a:pt x="962389" y="117584"/>
                  <a:pt x="930849" y="131384"/>
                </a:cubicBezTo>
                <a:cubicBezTo>
                  <a:pt x="767217" y="202980"/>
                  <a:pt x="908252" y="106306"/>
                  <a:pt x="788529" y="186128"/>
                </a:cubicBezTo>
                <a:cubicBezTo>
                  <a:pt x="728292" y="226290"/>
                  <a:pt x="667512" y="289297"/>
                  <a:pt x="624315" y="339410"/>
                </a:cubicBezTo>
                <a:cubicBezTo>
                  <a:pt x="569980" y="402444"/>
                  <a:pt x="525010" y="473134"/>
                  <a:pt x="471048" y="536487"/>
                </a:cubicBezTo>
                <a:cubicBezTo>
                  <a:pt x="440929" y="571847"/>
                  <a:pt x="403105" y="600067"/>
                  <a:pt x="372520" y="635025"/>
                </a:cubicBezTo>
                <a:cubicBezTo>
                  <a:pt x="332062" y="681268"/>
                  <a:pt x="281041" y="772907"/>
                  <a:pt x="252096" y="821153"/>
                </a:cubicBezTo>
                <a:cubicBezTo>
                  <a:pt x="244798" y="857649"/>
                  <a:pt x="237164" y="894079"/>
                  <a:pt x="230201" y="930640"/>
                </a:cubicBezTo>
                <a:cubicBezTo>
                  <a:pt x="222567" y="970723"/>
                  <a:pt x="217756" y="1011382"/>
                  <a:pt x="208306" y="1051076"/>
                </a:cubicBezTo>
                <a:cubicBezTo>
                  <a:pt x="204218" y="1068246"/>
                  <a:pt x="166074" y="1193732"/>
                  <a:pt x="153567" y="1226255"/>
                </a:cubicBezTo>
                <a:cubicBezTo>
                  <a:pt x="143590" y="1252197"/>
                  <a:pt x="130483" y="1276872"/>
                  <a:pt x="120725" y="1302896"/>
                </a:cubicBezTo>
                <a:cubicBezTo>
                  <a:pt x="108569" y="1335315"/>
                  <a:pt x="100430" y="1369166"/>
                  <a:pt x="87882" y="1401435"/>
                </a:cubicBezTo>
                <a:cubicBezTo>
                  <a:pt x="14408" y="1590386"/>
                  <a:pt x="67930" y="1416527"/>
                  <a:pt x="22196" y="1576614"/>
                </a:cubicBezTo>
                <a:cubicBezTo>
                  <a:pt x="14898" y="1635007"/>
                  <a:pt x="-2498" y="1693013"/>
                  <a:pt x="301" y="1751794"/>
                </a:cubicBezTo>
                <a:cubicBezTo>
                  <a:pt x="3950" y="1828435"/>
                  <a:pt x="3858" y="1905346"/>
                  <a:pt x="11248" y="1981717"/>
                </a:cubicBezTo>
                <a:cubicBezTo>
                  <a:pt x="14833" y="2018762"/>
                  <a:pt x="27026" y="2054492"/>
                  <a:pt x="33144" y="2091204"/>
                </a:cubicBezTo>
                <a:cubicBezTo>
                  <a:pt x="40890" y="2137683"/>
                  <a:pt x="50824" y="2246130"/>
                  <a:pt x="55039" y="2288281"/>
                </a:cubicBezTo>
                <a:cubicBezTo>
                  <a:pt x="58688" y="2394118"/>
                  <a:pt x="54293" y="2500540"/>
                  <a:pt x="65987" y="2605793"/>
                </a:cubicBezTo>
                <a:cubicBezTo>
                  <a:pt x="72633" y="2665615"/>
                  <a:pt x="102312" y="2721248"/>
                  <a:pt x="109777" y="2780973"/>
                </a:cubicBezTo>
                <a:cubicBezTo>
                  <a:pt x="113426" y="2810169"/>
                  <a:pt x="112073" y="2840439"/>
                  <a:pt x="120725" y="2868562"/>
                </a:cubicBezTo>
                <a:cubicBezTo>
                  <a:pt x="135164" y="2915493"/>
                  <a:pt x="181509" y="2952884"/>
                  <a:pt x="219253" y="2978049"/>
                </a:cubicBezTo>
                <a:cubicBezTo>
                  <a:pt x="239621" y="2991629"/>
                  <a:pt x="260659" y="3007774"/>
                  <a:pt x="284939" y="3010896"/>
                </a:cubicBezTo>
                <a:cubicBezTo>
                  <a:pt x="517597" y="3040812"/>
                  <a:pt x="752038" y="3054691"/>
                  <a:pt x="985587" y="3076588"/>
                </a:cubicBezTo>
                <a:cubicBezTo>
                  <a:pt x="1237382" y="3142280"/>
                  <a:pt x="1483588" y="3312003"/>
                  <a:pt x="1740972" y="3273665"/>
                </a:cubicBezTo>
                <a:cubicBezTo>
                  <a:pt x="1912485" y="3248118"/>
                  <a:pt x="2082863" y="3213211"/>
                  <a:pt x="2255511" y="3197024"/>
                </a:cubicBezTo>
                <a:cubicBezTo>
                  <a:pt x="2675722" y="3157625"/>
                  <a:pt x="2489983" y="3182473"/>
                  <a:pt x="2813839" y="3131331"/>
                </a:cubicBezTo>
                <a:cubicBezTo>
                  <a:pt x="2864928" y="3047391"/>
                  <a:pt x="2938872" y="2973633"/>
                  <a:pt x="2967106" y="2879511"/>
                </a:cubicBezTo>
                <a:cubicBezTo>
                  <a:pt x="3066754" y="2547318"/>
                  <a:pt x="3021029" y="2735828"/>
                  <a:pt x="3087530" y="2310178"/>
                </a:cubicBezTo>
                <a:cubicBezTo>
                  <a:pt x="3095799" y="2012454"/>
                  <a:pt x="3107367" y="1909115"/>
                  <a:pt x="3087530" y="1631358"/>
                </a:cubicBezTo>
                <a:cubicBezTo>
                  <a:pt x="3083338" y="1572660"/>
                  <a:pt x="3073585" y="1514486"/>
                  <a:pt x="3065635" y="1456178"/>
                </a:cubicBezTo>
                <a:cubicBezTo>
                  <a:pt x="3062636" y="1434182"/>
                  <a:pt x="3069687" y="1406851"/>
                  <a:pt x="3054687" y="1390486"/>
                </a:cubicBezTo>
                <a:cubicBezTo>
                  <a:pt x="2986485" y="1316077"/>
                  <a:pt x="2898749" y="1262095"/>
                  <a:pt x="2824787" y="1193409"/>
                </a:cubicBezTo>
                <a:cubicBezTo>
                  <a:pt x="2745370" y="1119657"/>
                  <a:pt x="2668518" y="1043016"/>
                  <a:pt x="2594887" y="963486"/>
                </a:cubicBezTo>
                <a:cubicBezTo>
                  <a:pt x="2485967" y="845840"/>
                  <a:pt x="2383380" y="722486"/>
                  <a:pt x="2277406" y="602179"/>
                </a:cubicBezTo>
                <a:cubicBezTo>
                  <a:pt x="2183592" y="495676"/>
                  <a:pt x="2206081" y="523849"/>
                  <a:pt x="2124139" y="426999"/>
                </a:cubicBezTo>
                <a:cubicBezTo>
                  <a:pt x="2105729" y="405239"/>
                  <a:pt x="2087449" y="383368"/>
                  <a:pt x="2069401" y="361307"/>
                </a:cubicBezTo>
                <a:cubicBezTo>
                  <a:pt x="2054605" y="343221"/>
                  <a:pt x="2046511" y="317015"/>
                  <a:pt x="2025611" y="306564"/>
                </a:cubicBezTo>
                <a:lnTo>
                  <a:pt x="1938030" y="262769"/>
                </a:lnTo>
                <a:cubicBezTo>
                  <a:pt x="1923433" y="255470"/>
                  <a:pt x="1905779" y="252412"/>
                  <a:pt x="1894239" y="240871"/>
                </a:cubicBezTo>
                <a:cubicBezTo>
                  <a:pt x="1843052" y="189679"/>
                  <a:pt x="1879206" y="220525"/>
                  <a:pt x="1806658" y="175179"/>
                </a:cubicBezTo>
                <a:cubicBezTo>
                  <a:pt x="1758151" y="144859"/>
                  <a:pt x="1791614" y="159216"/>
                  <a:pt x="1740972" y="142333"/>
                </a:cubicBezTo>
                <a:cubicBezTo>
                  <a:pt x="1669933" y="94967"/>
                  <a:pt x="1740686" y="152779"/>
                  <a:pt x="1697182" y="76641"/>
                </a:cubicBezTo>
                <a:cubicBezTo>
                  <a:pt x="1679400" y="45521"/>
                  <a:pt x="1636239" y="28708"/>
                  <a:pt x="1609601" y="10948"/>
                </a:cubicBezTo>
                <a:cubicBezTo>
                  <a:pt x="1605307" y="8085"/>
                  <a:pt x="1602302" y="3649"/>
                  <a:pt x="1598653" y="0"/>
                </a:cubicBezTo>
              </a:path>
            </a:pathLst>
          </a:custGeom>
          <a:ln w="76200" cmpd="sng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5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Searching a BST</a:t>
            </a:r>
          </a:p>
        </p:txBody>
      </p:sp>
      <p:sp>
        <p:nvSpPr>
          <p:cNvPr id="587782" name="Oval 6"/>
          <p:cNvSpPr>
            <a:spLocks noChangeAspect="1" noChangeArrowheads="1"/>
          </p:cNvSpPr>
          <p:nvPr/>
        </p:nvSpPr>
        <p:spPr bwMode="auto">
          <a:xfrm>
            <a:off x="4240595" y="2682270"/>
            <a:ext cx="511175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18</a:t>
            </a:r>
          </a:p>
        </p:txBody>
      </p:sp>
      <p:cxnSp>
        <p:nvCxnSpPr>
          <p:cNvPr id="587783" name="AutoShape 7"/>
          <p:cNvCxnSpPr>
            <a:cxnSpLocks noChangeShapeType="1"/>
            <a:stCxn id="587782" idx="3"/>
          </p:cNvCxnSpPr>
          <p:nvPr/>
        </p:nvCxnSpPr>
        <p:spPr bwMode="auto">
          <a:xfrm flipH="1">
            <a:off x="3015045" y="3152170"/>
            <a:ext cx="130016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784" name="AutoShape 8"/>
          <p:cNvCxnSpPr>
            <a:cxnSpLocks noChangeShapeType="1"/>
            <a:stCxn id="587782" idx="5"/>
            <a:endCxn id="587799" idx="0"/>
          </p:cNvCxnSpPr>
          <p:nvPr/>
        </p:nvCxnSpPr>
        <p:spPr bwMode="auto">
          <a:xfrm>
            <a:off x="4677158" y="3152170"/>
            <a:ext cx="115411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7791" name="Text Box 15"/>
          <p:cNvSpPr txBox="1">
            <a:spLocks noChangeArrowheads="1"/>
          </p:cNvSpPr>
          <p:nvPr/>
        </p:nvSpPr>
        <p:spPr bwMode="auto">
          <a:xfrm>
            <a:off x="4183445" y="2071082"/>
            <a:ext cx="625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Calibri" charset="0"/>
              </a:rPr>
              <a:t>root</a:t>
            </a:r>
          </a:p>
        </p:txBody>
      </p:sp>
      <p:cxnSp>
        <p:nvCxnSpPr>
          <p:cNvPr id="587792" name="AutoShape 16"/>
          <p:cNvCxnSpPr>
            <a:cxnSpLocks noChangeShapeType="1"/>
            <a:stCxn id="587791" idx="2"/>
            <a:endCxn id="587782" idx="0"/>
          </p:cNvCxnSpPr>
          <p:nvPr/>
        </p:nvCxnSpPr>
        <p:spPr bwMode="auto">
          <a:xfrm flipH="1">
            <a:off x="4496183" y="2453670"/>
            <a:ext cx="1588" cy="209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7799" name="Oval 23"/>
          <p:cNvSpPr>
            <a:spLocks noChangeAspect="1" noChangeArrowheads="1"/>
          </p:cNvSpPr>
          <p:nvPr/>
        </p:nvSpPr>
        <p:spPr bwMode="auto">
          <a:xfrm>
            <a:off x="5574095" y="3596670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35</a:t>
            </a:r>
          </a:p>
        </p:txBody>
      </p:sp>
      <p:cxnSp>
        <p:nvCxnSpPr>
          <p:cNvPr id="587802" name="AutoShape 26"/>
          <p:cNvCxnSpPr>
            <a:cxnSpLocks noChangeShapeType="1"/>
            <a:stCxn id="587799" idx="3"/>
          </p:cNvCxnSpPr>
          <p:nvPr/>
        </p:nvCxnSpPr>
        <p:spPr bwMode="auto">
          <a:xfrm flipH="1">
            <a:off x="5164520" y="4066570"/>
            <a:ext cx="484188" cy="398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5" name="AutoShape 29"/>
          <p:cNvCxnSpPr>
            <a:cxnSpLocks noChangeShapeType="1"/>
            <a:stCxn id="587799" idx="5"/>
          </p:cNvCxnSpPr>
          <p:nvPr/>
        </p:nvCxnSpPr>
        <p:spPr bwMode="auto">
          <a:xfrm>
            <a:off x="6013833" y="4066570"/>
            <a:ext cx="503238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Freeform 36"/>
          <p:cNvSpPr/>
          <p:nvPr/>
        </p:nvSpPr>
        <p:spPr>
          <a:xfrm>
            <a:off x="4389695" y="4116716"/>
            <a:ext cx="1511072" cy="2145948"/>
          </a:xfrm>
          <a:custGeom>
            <a:avLst/>
            <a:gdLst>
              <a:gd name="connsiteX0" fmla="*/ 1817606 w 3098484"/>
              <a:gd name="connsiteY0" fmla="*/ 10948 h 3279236"/>
              <a:gd name="connsiteX1" fmla="*/ 1127906 w 3098484"/>
              <a:gd name="connsiteY1" fmla="*/ 43794 h 3279236"/>
              <a:gd name="connsiteX2" fmla="*/ 1018430 w 3098484"/>
              <a:gd name="connsiteY2" fmla="*/ 76641 h 3279236"/>
              <a:gd name="connsiteX3" fmla="*/ 930849 w 3098484"/>
              <a:gd name="connsiteY3" fmla="*/ 131384 h 3279236"/>
              <a:gd name="connsiteX4" fmla="*/ 788529 w 3098484"/>
              <a:gd name="connsiteY4" fmla="*/ 186128 h 3279236"/>
              <a:gd name="connsiteX5" fmla="*/ 624315 w 3098484"/>
              <a:gd name="connsiteY5" fmla="*/ 339410 h 3279236"/>
              <a:gd name="connsiteX6" fmla="*/ 471048 w 3098484"/>
              <a:gd name="connsiteY6" fmla="*/ 536487 h 3279236"/>
              <a:gd name="connsiteX7" fmla="*/ 372520 w 3098484"/>
              <a:gd name="connsiteY7" fmla="*/ 635025 h 3279236"/>
              <a:gd name="connsiteX8" fmla="*/ 252096 w 3098484"/>
              <a:gd name="connsiteY8" fmla="*/ 821153 h 3279236"/>
              <a:gd name="connsiteX9" fmla="*/ 230201 w 3098484"/>
              <a:gd name="connsiteY9" fmla="*/ 930640 h 3279236"/>
              <a:gd name="connsiteX10" fmla="*/ 208306 w 3098484"/>
              <a:gd name="connsiteY10" fmla="*/ 1051076 h 3279236"/>
              <a:gd name="connsiteX11" fmla="*/ 153567 w 3098484"/>
              <a:gd name="connsiteY11" fmla="*/ 1226255 h 3279236"/>
              <a:gd name="connsiteX12" fmla="*/ 120725 w 3098484"/>
              <a:gd name="connsiteY12" fmla="*/ 1302896 h 3279236"/>
              <a:gd name="connsiteX13" fmla="*/ 87882 w 3098484"/>
              <a:gd name="connsiteY13" fmla="*/ 1401435 h 3279236"/>
              <a:gd name="connsiteX14" fmla="*/ 22196 w 3098484"/>
              <a:gd name="connsiteY14" fmla="*/ 1576614 h 3279236"/>
              <a:gd name="connsiteX15" fmla="*/ 301 w 3098484"/>
              <a:gd name="connsiteY15" fmla="*/ 1751794 h 3279236"/>
              <a:gd name="connsiteX16" fmla="*/ 11248 w 3098484"/>
              <a:gd name="connsiteY16" fmla="*/ 1981717 h 3279236"/>
              <a:gd name="connsiteX17" fmla="*/ 33144 w 3098484"/>
              <a:gd name="connsiteY17" fmla="*/ 2091204 h 3279236"/>
              <a:gd name="connsiteX18" fmla="*/ 55039 w 3098484"/>
              <a:gd name="connsiteY18" fmla="*/ 2288281 h 3279236"/>
              <a:gd name="connsiteX19" fmla="*/ 65987 w 3098484"/>
              <a:gd name="connsiteY19" fmla="*/ 2605793 h 3279236"/>
              <a:gd name="connsiteX20" fmla="*/ 109777 w 3098484"/>
              <a:gd name="connsiteY20" fmla="*/ 2780973 h 3279236"/>
              <a:gd name="connsiteX21" fmla="*/ 120725 w 3098484"/>
              <a:gd name="connsiteY21" fmla="*/ 2868562 h 3279236"/>
              <a:gd name="connsiteX22" fmla="*/ 219253 w 3098484"/>
              <a:gd name="connsiteY22" fmla="*/ 2978049 h 3279236"/>
              <a:gd name="connsiteX23" fmla="*/ 284939 w 3098484"/>
              <a:gd name="connsiteY23" fmla="*/ 3010896 h 3279236"/>
              <a:gd name="connsiteX24" fmla="*/ 985587 w 3098484"/>
              <a:gd name="connsiteY24" fmla="*/ 3076588 h 3279236"/>
              <a:gd name="connsiteX25" fmla="*/ 1740972 w 3098484"/>
              <a:gd name="connsiteY25" fmla="*/ 3273665 h 3279236"/>
              <a:gd name="connsiteX26" fmla="*/ 2255511 w 3098484"/>
              <a:gd name="connsiteY26" fmla="*/ 3197024 h 3279236"/>
              <a:gd name="connsiteX27" fmla="*/ 2813839 w 3098484"/>
              <a:gd name="connsiteY27" fmla="*/ 3131331 h 3279236"/>
              <a:gd name="connsiteX28" fmla="*/ 2967106 w 3098484"/>
              <a:gd name="connsiteY28" fmla="*/ 2879511 h 3279236"/>
              <a:gd name="connsiteX29" fmla="*/ 3087530 w 3098484"/>
              <a:gd name="connsiteY29" fmla="*/ 2310178 h 3279236"/>
              <a:gd name="connsiteX30" fmla="*/ 3087530 w 3098484"/>
              <a:gd name="connsiteY30" fmla="*/ 1631358 h 3279236"/>
              <a:gd name="connsiteX31" fmla="*/ 3065635 w 3098484"/>
              <a:gd name="connsiteY31" fmla="*/ 1456178 h 3279236"/>
              <a:gd name="connsiteX32" fmla="*/ 3054687 w 3098484"/>
              <a:gd name="connsiteY32" fmla="*/ 1390486 h 3279236"/>
              <a:gd name="connsiteX33" fmla="*/ 2824787 w 3098484"/>
              <a:gd name="connsiteY33" fmla="*/ 1193409 h 3279236"/>
              <a:gd name="connsiteX34" fmla="*/ 2594887 w 3098484"/>
              <a:gd name="connsiteY34" fmla="*/ 963486 h 3279236"/>
              <a:gd name="connsiteX35" fmla="*/ 2277406 w 3098484"/>
              <a:gd name="connsiteY35" fmla="*/ 602179 h 3279236"/>
              <a:gd name="connsiteX36" fmla="*/ 2124139 w 3098484"/>
              <a:gd name="connsiteY36" fmla="*/ 426999 h 3279236"/>
              <a:gd name="connsiteX37" fmla="*/ 2069401 w 3098484"/>
              <a:gd name="connsiteY37" fmla="*/ 361307 h 3279236"/>
              <a:gd name="connsiteX38" fmla="*/ 2025611 w 3098484"/>
              <a:gd name="connsiteY38" fmla="*/ 306564 h 3279236"/>
              <a:gd name="connsiteX39" fmla="*/ 1938030 w 3098484"/>
              <a:gd name="connsiteY39" fmla="*/ 262769 h 3279236"/>
              <a:gd name="connsiteX40" fmla="*/ 1894239 w 3098484"/>
              <a:gd name="connsiteY40" fmla="*/ 240871 h 3279236"/>
              <a:gd name="connsiteX41" fmla="*/ 1806658 w 3098484"/>
              <a:gd name="connsiteY41" fmla="*/ 175179 h 3279236"/>
              <a:gd name="connsiteX42" fmla="*/ 1740972 w 3098484"/>
              <a:gd name="connsiteY42" fmla="*/ 142333 h 3279236"/>
              <a:gd name="connsiteX43" fmla="*/ 1697182 w 3098484"/>
              <a:gd name="connsiteY43" fmla="*/ 76641 h 3279236"/>
              <a:gd name="connsiteX44" fmla="*/ 1609601 w 3098484"/>
              <a:gd name="connsiteY44" fmla="*/ 10948 h 3279236"/>
              <a:gd name="connsiteX45" fmla="*/ 1598653 w 3098484"/>
              <a:gd name="connsiteY45" fmla="*/ 0 h 327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98484" h="3279236">
                <a:moveTo>
                  <a:pt x="1817606" y="10948"/>
                </a:moveTo>
                <a:cubicBezTo>
                  <a:pt x="1600366" y="15208"/>
                  <a:pt x="1350956" y="-6905"/>
                  <a:pt x="1127906" y="43794"/>
                </a:cubicBezTo>
                <a:cubicBezTo>
                  <a:pt x="1090754" y="52238"/>
                  <a:pt x="1054922" y="65692"/>
                  <a:pt x="1018430" y="76641"/>
                </a:cubicBezTo>
                <a:cubicBezTo>
                  <a:pt x="989236" y="94889"/>
                  <a:pt x="962389" y="117584"/>
                  <a:pt x="930849" y="131384"/>
                </a:cubicBezTo>
                <a:cubicBezTo>
                  <a:pt x="767217" y="202980"/>
                  <a:pt x="908252" y="106306"/>
                  <a:pt x="788529" y="186128"/>
                </a:cubicBezTo>
                <a:cubicBezTo>
                  <a:pt x="728292" y="226290"/>
                  <a:pt x="667512" y="289297"/>
                  <a:pt x="624315" y="339410"/>
                </a:cubicBezTo>
                <a:cubicBezTo>
                  <a:pt x="569980" y="402444"/>
                  <a:pt x="525010" y="473134"/>
                  <a:pt x="471048" y="536487"/>
                </a:cubicBezTo>
                <a:cubicBezTo>
                  <a:pt x="440929" y="571847"/>
                  <a:pt x="403105" y="600067"/>
                  <a:pt x="372520" y="635025"/>
                </a:cubicBezTo>
                <a:cubicBezTo>
                  <a:pt x="332062" y="681268"/>
                  <a:pt x="281041" y="772907"/>
                  <a:pt x="252096" y="821153"/>
                </a:cubicBezTo>
                <a:cubicBezTo>
                  <a:pt x="244798" y="857649"/>
                  <a:pt x="237164" y="894079"/>
                  <a:pt x="230201" y="930640"/>
                </a:cubicBezTo>
                <a:cubicBezTo>
                  <a:pt x="222567" y="970723"/>
                  <a:pt x="217756" y="1011382"/>
                  <a:pt x="208306" y="1051076"/>
                </a:cubicBezTo>
                <a:cubicBezTo>
                  <a:pt x="204218" y="1068246"/>
                  <a:pt x="166074" y="1193732"/>
                  <a:pt x="153567" y="1226255"/>
                </a:cubicBezTo>
                <a:cubicBezTo>
                  <a:pt x="143590" y="1252197"/>
                  <a:pt x="130483" y="1276872"/>
                  <a:pt x="120725" y="1302896"/>
                </a:cubicBezTo>
                <a:cubicBezTo>
                  <a:pt x="108569" y="1335315"/>
                  <a:pt x="100430" y="1369166"/>
                  <a:pt x="87882" y="1401435"/>
                </a:cubicBezTo>
                <a:cubicBezTo>
                  <a:pt x="14408" y="1590386"/>
                  <a:pt x="67930" y="1416527"/>
                  <a:pt x="22196" y="1576614"/>
                </a:cubicBezTo>
                <a:cubicBezTo>
                  <a:pt x="14898" y="1635007"/>
                  <a:pt x="-2498" y="1693013"/>
                  <a:pt x="301" y="1751794"/>
                </a:cubicBezTo>
                <a:cubicBezTo>
                  <a:pt x="3950" y="1828435"/>
                  <a:pt x="3858" y="1905346"/>
                  <a:pt x="11248" y="1981717"/>
                </a:cubicBezTo>
                <a:cubicBezTo>
                  <a:pt x="14833" y="2018762"/>
                  <a:pt x="27026" y="2054492"/>
                  <a:pt x="33144" y="2091204"/>
                </a:cubicBezTo>
                <a:cubicBezTo>
                  <a:pt x="40890" y="2137683"/>
                  <a:pt x="50824" y="2246130"/>
                  <a:pt x="55039" y="2288281"/>
                </a:cubicBezTo>
                <a:cubicBezTo>
                  <a:pt x="58688" y="2394118"/>
                  <a:pt x="54293" y="2500540"/>
                  <a:pt x="65987" y="2605793"/>
                </a:cubicBezTo>
                <a:cubicBezTo>
                  <a:pt x="72633" y="2665615"/>
                  <a:pt x="102312" y="2721248"/>
                  <a:pt x="109777" y="2780973"/>
                </a:cubicBezTo>
                <a:cubicBezTo>
                  <a:pt x="113426" y="2810169"/>
                  <a:pt x="112073" y="2840439"/>
                  <a:pt x="120725" y="2868562"/>
                </a:cubicBezTo>
                <a:cubicBezTo>
                  <a:pt x="135164" y="2915493"/>
                  <a:pt x="181509" y="2952884"/>
                  <a:pt x="219253" y="2978049"/>
                </a:cubicBezTo>
                <a:cubicBezTo>
                  <a:pt x="239621" y="2991629"/>
                  <a:pt x="260659" y="3007774"/>
                  <a:pt x="284939" y="3010896"/>
                </a:cubicBezTo>
                <a:cubicBezTo>
                  <a:pt x="517597" y="3040812"/>
                  <a:pt x="752038" y="3054691"/>
                  <a:pt x="985587" y="3076588"/>
                </a:cubicBezTo>
                <a:cubicBezTo>
                  <a:pt x="1237382" y="3142280"/>
                  <a:pt x="1483588" y="3312003"/>
                  <a:pt x="1740972" y="3273665"/>
                </a:cubicBezTo>
                <a:cubicBezTo>
                  <a:pt x="1912485" y="3248118"/>
                  <a:pt x="2082863" y="3213211"/>
                  <a:pt x="2255511" y="3197024"/>
                </a:cubicBezTo>
                <a:cubicBezTo>
                  <a:pt x="2675722" y="3157625"/>
                  <a:pt x="2489983" y="3182473"/>
                  <a:pt x="2813839" y="3131331"/>
                </a:cubicBezTo>
                <a:cubicBezTo>
                  <a:pt x="2864928" y="3047391"/>
                  <a:pt x="2938872" y="2973633"/>
                  <a:pt x="2967106" y="2879511"/>
                </a:cubicBezTo>
                <a:cubicBezTo>
                  <a:pt x="3066754" y="2547318"/>
                  <a:pt x="3021029" y="2735828"/>
                  <a:pt x="3087530" y="2310178"/>
                </a:cubicBezTo>
                <a:cubicBezTo>
                  <a:pt x="3095799" y="2012454"/>
                  <a:pt x="3107367" y="1909115"/>
                  <a:pt x="3087530" y="1631358"/>
                </a:cubicBezTo>
                <a:cubicBezTo>
                  <a:pt x="3083338" y="1572660"/>
                  <a:pt x="3073585" y="1514486"/>
                  <a:pt x="3065635" y="1456178"/>
                </a:cubicBezTo>
                <a:cubicBezTo>
                  <a:pt x="3062636" y="1434182"/>
                  <a:pt x="3069687" y="1406851"/>
                  <a:pt x="3054687" y="1390486"/>
                </a:cubicBezTo>
                <a:cubicBezTo>
                  <a:pt x="2986485" y="1316077"/>
                  <a:pt x="2898749" y="1262095"/>
                  <a:pt x="2824787" y="1193409"/>
                </a:cubicBezTo>
                <a:cubicBezTo>
                  <a:pt x="2745370" y="1119657"/>
                  <a:pt x="2668518" y="1043016"/>
                  <a:pt x="2594887" y="963486"/>
                </a:cubicBezTo>
                <a:cubicBezTo>
                  <a:pt x="2485967" y="845840"/>
                  <a:pt x="2383380" y="722486"/>
                  <a:pt x="2277406" y="602179"/>
                </a:cubicBezTo>
                <a:cubicBezTo>
                  <a:pt x="2183592" y="495676"/>
                  <a:pt x="2206081" y="523849"/>
                  <a:pt x="2124139" y="426999"/>
                </a:cubicBezTo>
                <a:cubicBezTo>
                  <a:pt x="2105729" y="405239"/>
                  <a:pt x="2087449" y="383368"/>
                  <a:pt x="2069401" y="361307"/>
                </a:cubicBezTo>
                <a:cubicBezTo>
                  <a:pt x="2054605" y="343221"/>
                  <a:pt x="2046511" y="317015"/>
                  <a:pt x="2025611" y="306564"/>
                </a:cubicBezTo>
                <a:lnTo>
                  <a:pt x="1938030" y="262769"/>
                </a:lnTo>
                <a:cubicBezTo>
                  <a:pt x="1923433" y="255470"/>
                  <a:pt x="1905779" y="252412"/>
                  <a:pt x="1894239" y="240871"/>
                </a:cubicBezTo>
                <a:cubicBezTo>
                  <a:pt x="1843052" y="189679"/>
                  <a:pt x="1879206" y="220525"/>
                  <a:pt x="1806658" y="175179"/>
                </a:cubicBezTo>
                <a:cubicBezTo>
                  <a:pt x="1758151" y="144859"/>
                  <a:pt x="1791614" y="159216"/>
                  <a:pt x="1740972" y="142333"/>
                </a:cubicBezTo>
                <a:cubicBezTo>
                  <a:pt x="1669933" y="94967"/>
                  <a:pt x="1740686" y="152779"/>
                  <a:pt x="1697182" y="76641"/>
                </a:cubicBezTo>
                <a:cubicBezTo>
                  <a:pt x="1679400" y="45521"/>
                  <a:pt x="1636239" y="28708"/>
                  <a:pt x="1609601" y="10948"/>
                </a:cubicBezTo>
                <a:cubicBezTo>
                  <a:pt x="1605307" y="8085"/>
                  <a:pt x="1602302" y="3649"/>
                  <a:pt x="1598653" y="0"/>
                </a:cubicBezTo>
              </a:path>
            </a:pathLst>
          </a:custGeom>
          <a:ln w="76200" cmpd="sng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10401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Searching for </a:t>
            </a:r>
            <a:r>
              <a:rPr lang="en-US" altLang="zh-CN" sz="2400" dirty="0"/>
              <a:t>the value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31</a:t>
            </a:r>
            <a:r>
              <a:rPr lang="en-US" altLang="zh-CN" sz="2400" dirty="0" smtClean="0"/>
              <a:t> from the root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96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Searching a BST</a:t>
            </a:r>
          </a:p>
        </p:txBody>
      </p:sp>
      <p:sp>
        <p:nvSpPr>
          <p:cNvPr id="587782" name="Oval 6"/>
          <p:cNvSpPr>
            <a:spLocks noChangeAspect="1" noChangeArrowheads="1"/>
          </p:cNvSpPr>
          <p:nvPr/>
        </p:nvSpPr>
        <p:spPr bwMode="auto">
          <a:xfrm>
            <a:off x="4240595" y="2682270"/>
            <a:ext cx="511175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18</a:t>
            </a:r>
          </a:p>
        </p:txBody>
      </p:sp>
      <p:cxnSp>
        <p:nvCxnSpPr>
          <p:cNvPr id="587783" name="AutoShape 7"/>
          <p:cNvCxnSpPr>
            <a:cxnSpLocks noChangeShapeType="1"/>
            <a:stCxn id="587782" idx="3"/>
          </p:cNvCxnSpPr>
          <p:nvPr/>
        </p:nvCxnSpPr>
        <p:spPr bwMode="auto">
          <a:xfrm flipH="1">
            <a:off x="3015045" y="3152170"/>
            <a:ext cx="130016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784" name="AutoShape 8"/>
          <p:cNvCxnSpPr>
            <a:cxnSpLocks noChangeShapeType="1"/>
            <a:stCxn id="587782" idx="5"/>
            <a:endCxn id="587799" idx="0"/>
          </p:cNvCxnSpPr>
          <p:nvPr/>
        </p:nvCxnSpPr>
        <p:spPr bwMode="auto">
          <a:xfrm>
            <a:off x="4677158" y="3152170"/>
            <a:ext cx="115411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7791" name="Text Box 15"/>
          <p:cNvSpPr txBox="1">
            <a:spLocks noChangeArrowheads="1"/>
          </p:cNvSpPr>
          <p:nvPr/>
        </p:nvSpPr>
        <p:spPr bwMode="auto">
          <a:xfrm>
            <a:off x="4183445" y="2071082"/>
            <a:ext cx="625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Calibri" charset="0"/>
              </a:rPr>
              <a:t>root</a:t>
            </a:r>
          </a:p>
        </p:txBody>
      </p:sp>
      <p:cxnSp>
        <p:nvCxnSpPr>
          <p:cNvPr id="587792" name="AutoShape 16"/>
          <p:cNvCxnSpPr>
            <a:cxnSpLocks noChangeShapeType="1"/>
            <a:stCxn id="587791" idx="2"/>
            <a:endCxn id="587782" idx="0"/>
          </p:cNvCxnSpPr>
          <p:nvPr/>
        </p:nvCxnSpPr>
        <p:spPr bwMode="auto">
          <a:xfrm flipH="1">
            <a:off x="4496183" y="2453670"/>
            <a:ext cx="1588" cy="209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7799" name="Oval 23"/>
          <p:cNvSpPr>
            <a:spLocks noChangeAspect="1" noChangeArrowheads="1"/>
          </p:cNvSpPr>
          <p:nvPr/>
        </p:nvSpPr>
        <p:spPr bwMode="auto">
          <a:xfrm>
            <a:off x="5574095" y="3596670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35</a:t>
            </a:r>
          </a:p>
        </p:txBody>
      </p:sp>
      <p:sp>
        <p:nvSpPr>
          <p:cNvPr id="587801" name="Oval 25"/>
          <p:cNvSpPr>
            <a:spLocks noChangeAspect="1" noChangeArrowheads="1"/>
          </p:cNvSpPr>
          <p:nvPr/>
        </p:nvSpPr>
        <p:spPr bwMode="auto">
          <a:xfrm>
            <a:off x="4907345" y="4484082"/>
            <a:ext cx="512763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22</a:t>
            </a:r>
          </a:p>
        </p:txBody>
      </p:sp>
      <p:cxnSp>
        <p:nvCxnSpPr>
          <p:cNvPr id="587802" name="AutoShape 26"/>
          <p:cNvCxnSpPr>
            <a:cxnSpLocks noChangeShapeType="1"/>
            <a:stCxn id="587799" idx="3"/>
            <a:endCxn id="587801" idx="0"/>
          </p:cNvCxnSpPr>
          <p:nvPr/>
        </p:nvCxnSpPr>
        <p:spPr bwMode="auto">
          <a:xfrm flipH="1">
            <a:off x="5164520" y="4066570"/>
            <a:ext cx="484188" cy="398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3" name="AutoShape 27"/>
          <p:cNvCxnSpPr>
            <a:cxnSpLocks noChangeShapeType="1"/>
            <a:stCxn id="587801" idx="5"/>
          </p:cNvCxnSpPr>
          <p:nvPr/>
        </p:nvCxnSpPr>
        <p:spPr bwMode="auto">
          <a:xfrm>
            <a:off x="5345495" y="4953982"/>
            <a:ext cx="120650" cy="376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5" name="AutoShape 29"/>
          <p:cNvCxnSpPr>
            <a:cxnSpLocks noChangeShapeType="1"/>
            <a:stCxn id="587799" idx="5"/>
          </p:cNvCxnSpPr>
          <p:nvPr/>
        </p:nvCxnSpPr>
        <p:spPr bwMode="auto">
          <a:xfrm>
            <a:off x="6013833" y="4066570"/>
            <a:ext cx="503238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7" name="AutoShape 31"/>
          <p:cNvCxnSpPr>
            <a:cxnSpLocks noChangeShapeType="1"/>
            <a:stCxn id="587801" idx="3"/>
          </p:cNvCxnSpPr>
          <p:nvPr/>
        </p:nvCxnSpPr>
        <p:spPr bwMode="auto">
          <a:xfrm flipH="1">
            <a:off x="4799395" y="4953982"/>
            <a:ext cx="182563" cy="376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Freeform 36"/>
          <p:cNvSpPr/>
          <p:nvPr/>
        </p:nvSpPr>
        <p:spPr>
          <a:xfrm>
            <a:off x="5068747" y="5113049"/>
            <a:ext cx="832019" cy="963488"/>
          </a:xfrm>
          <a:custGeom>
            <a:avLst/>
            <a:gdLst>
              <a:gd name="connsiteX0" fmla="*/ 1817606 w 3098484"/>
              <a:gd name="connsiteY0" fmla="*/ 10948 h 3279236"/>
              <a:gd name="connsiteX1" fmla="*/ 1127906 w 3098484"/>
              <a:gd name="connsiteY1" fmla="*/ 43794 h 3279236"/>
              <a:gd name="connsiteX2" fmla="*/ 1018430 w 3098484"/>
              <a:gd name="connsiteY2" fmla="*/ 76641 h 3279236"/>
              <a:gd name="connsiteX3" fmla="*/ 930849 w 3098484"/>
              <a:gd name="connsiteY3" fmla="*/ 131384 h 3279236"/>
              <a:gd name="connsiteX4" fmla="*/ 788529 w 3098484"/>
              <a:gd name="connsiteY4" fmla="*/ 186128 h 3279236"/>
              <a:gd name="connsiteX5" fmla="*/ 624315 w 3098484"/>
              <a:gd name="connsiteY5" fmla="*/ 339410 h 3279236"/>
              <a:gd name="connsiteX6" fmla="*/ 471048 w 3098484"/>
              <a:gd name="connsiteY6" fmla="*/ 536487 h 3279236"/>
              <a:gd name="connsiteX7" fmla="*/ 372520 w 3098484"/>
              <a:gd name="connsiteY7" fmla="*/ 635025 h 3279236"/>
              <a:gd name="connsiteX8" fmla="*/ 252096 w 3098484"/>
              <a:gd name="connsiteY8" fmla="*/ 821153 h 3279236"/>
              <a:gd name="connsiteX9" fmla="*/ 230201 w 3098484"/>
              <a:gd name="connsiteY9" fmla="*/ 930640 h 3279236"/>
              <a:gd name="connsiteX10" fmla="*/ 208306 w 3098484"/>
              <a:gd name="connsiteY10" fmla="*/ 1051076 h 3279236"/>
              <a:gd name="connsiteX11" fmla="*/ 153567 w 3098484"/>
              <a:gd name="connsiteY11" fmla="*/ 1226255 h 3279236"/>
              <a:gd name="connsiteX12" fmla="*/ 120725 w 3098484"/>
              <a:gd name="connsiteY12" fmla="*/ 1302896 h 3279236"/>
              <a:gd name="connsiteX13" fmla="*/ 87882 w 3098484"/>
              <a:gd name="connsiteY13" fmla="*/ 1401435 h 3279236"/>
              <a:gd name="connsiteX14" fmla="*/ 22196 w 3098484"/>
              <a:gd name="connsiteY14" fmla="*/ 1576614 h 3279236"/>
              <a:gd name="connsiteX15" fmla="*/ 301 w 3098484"/>
              <a:gd name="connsiteY15" fmla="*/ 1751794 h 3279236"/>
              <a:gd name="connsiteX16" fmla="*/ 11248 w 3098484"/>
              <a:gd name="connsiteY16" fmla="*/ 1981717 h 3279236"/>
              <a:gd name="connsiteX17" fmla="*/ 33144 w 3098484"/>
              <a:gd name="connsiteY17" fmla="*/ 2091204 h 3279236"/>
              <a:gd name="connsiteX18" fmla="*/ 55039 w 3098484"/>
              <a:gd name="connsiteY18" fmla="*/ 2288281 h 3279236"/>
              <a:gd name="connsiteX19" fmla="*/ 65987 w 3098484"/>
              <a:gd name="connsiteY19" fmla="*/ 2605793 h 3279236"/>
              <a:gd name="connsiteX20" fmla="*/ 109777 w 3098484"/>
              <a:gd name="connsiteY20" fmla="*/ 2780973 h 3279236"/>
              <a:gd name="connsiteX21" fmla="*/ 120725 w 3098484"/>
              <a:gd name="connsiteY21" fmla="*/ 2868562 h 3279236"/>
              <a:gd name="connsiteX22" fmla="*/ 219253 w 3098484"/>
              <a:gd name="connsiteY22" fmla="*/ 2978049 h 3279236"/>
              <a:gd name="connsiteX23" fmla="*/ 284939 w 3098484"/>
              <a:gd name="connsiteY23" fmla="*/ 3010896 h 3279236"/>
              <a:gd name="connsiteX24" fmla="*/ 985587 w 3098484"/>
              <a:gd name="connsiteY24" fmla="*/ 3076588 h 3279236"/>
              <a:gd name="connsiteX25" fmla="*/ 1740972 w 3098484"/>
              <a:gd name="connsiteY25" fmla="*/ 3273665 h 3279236"/>
              <a:gd name="connsiteX26" fmla="*/ 2255511 w 3098484"/>
              <a:gd name="connsiteY26" fmla="*/ 3197024 h 3279236"/>
              <a:gd name="connsiteX27" fmla="*/ 2813839 w 3098484"/>
              <a:gd name="connsiteY27" fmla="*/ 3131331 h 3279236"/>
              <a:gd name="connsiteX28" fmla="*/ 2967106 w 3098484"/>
              <a:gd name="connsiteY28" fmla="*/ 2879511 h 3279236"/>
              <a:gd name="connsiteX29" fmla="*/ 3087530 w 3098484"/>
              <a:gd name="connsiteY29" fmla="*/ 2310178 h 3279236"/>
              <a:gd name="connsiteX30" fmla="*/ 3087530 w 3098484"/>
              <a:gd name="connsiteY30" fmla="*/ 1631358 h 3279236"/>
              <a:gd name="connsiteX31" fmla="*/ 3065635 w 3098484"/>
              <a:gd name="connsiteY31" fmla="*/ 1456178 h 3279236"/>
              <a:gd name="connsiteX32" fmla="*/ 3054687 w 3098484"/>
              <a:gd name="connsiteY32" fmla="*/ 1390486 h 3279236"/>
              <a:gd name="connsiteX33" fmla="*/ 2824787 w 3098484"/>
              <a:gd name="connsiteY33" fmla="*/ 1193409 h 3279236"/>
              <a:gd name="connsiteX34" fmla="*/ 2594887 w 3098484"/>
              <a:gd name="connsiteY34" fmla="*/ 963486 h 3279236"/>
              <a:gd name="connsiteX35" fmla="*/ 2277406 w 3098484"/>
              <a:gd name="connsiteY35" fmla="*/ 602179 h 3279236"/>
              <a:gd name="connsiteX36" fmla="*/ 2124139 w 3098484"/>
              <a:gd name="connsiteY36" fmla="*/ 426999 h 3279236"/>
              <a:gd name="connsiteX37" fmla="*/ 2069401 w 3098484"/>
              <a:gd name="connsiteY37" fmla="*/ 361307 h 3279236"/>
              <a:gd name="connsiteX38" fmla="*/ 2025611 w 3098484"/>
              <a:gd name="connsiteY38" fmla="*/ 306564 h 3279236"/>
              <a:gd name="connsiteX39" fmla="*/ 1938030 w 3098484"/>
              <a:gd name="connsiteY39" fmla="*/ 262769 h 3279236"/>
              <a:gd name="connsiteX40" fmla="*/ 1894239 w 3098484"/>
              <a:gd name="connsiteY40" fmla="*/ 240871 h 3279236"/>
              <a:gd name="connsiteX41" fmla="*/ 1806658 w 3098484"/>
              <a:gd name="connsiteY41" fmla="*/ 175179 h 3279236"/>
              <a:gd name="connsiteX42" fmla="*/ 1740972 w 3098484"/>
              <a:gd name="connsiteY42" fmla="*/ 142333 h 3279236"/>
              <a:gd name="connsiteX43" fmla="*/ 1697182 w 3098484"/>
              <a:gd name="connsiteY43" fmla="*/ 76641 h 3279236"/>
              <a:gd name="connsiteX44" fmla="*/ 1609601 w 3098484"/>
              <a:gd name="connsiteY44" fmla="*/ 10948 h 3279236"/>
              <a:gd name="connsiteX45" fmla="*/ 1598653 w 3098484"/>
              <a:gd name="connsiteY45" fmla="*/ 0 h 327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98484" h="3279236">
                <a:moveTo>
                  <a:pt x="1817606" y="10948"/>
                </a:moveTo>
                <a:cubicBezTo>
                  <a:pt x="1600366" y="15208"/>
                  <a:pt x="1350956" y="-6905"/>
                  <a:pt x="1127906" y="43794"/>
                </a:cubicBezTo>
                <a:cubicBezTo>
                  <a:pt x="1090754" y="52238"/>
                  <a:pt x="1054922" y="65692"/>
                  <a:pt x="1018430" y="76641"/>
                </a:cubicBezTo>
                <a:cubicBezTo>
                  <a:pt x="989236" y="94889"/>
                  <a:pt x="962389" y="117584"/>
                  <a:pt x="930849" y="131384"/>
                </a:cubicBezTo>
                <a:cubicBezTo>
                  <a:pt x="767217" y="202980"/>
                  <a:pt x="908252" y="106306"/>
                  <a:pt x="788529" y="186128"/>
                </a:cubicBezTo>
                <a:cubicBezTo>
                  <a:pt x="728292" y="226290"/>
                  <a:pt x="667512" y="289297"/>
                  <a:pt x="624315" y="339410"/>
                </a:cubicBezTo>
                <a:cubicBezTo>
                  <a:pt x="569980" y="402444"/>
                  <a:pt x="525010" y="473134"/>
                  <a:pt x="471048" y="536487"/>
                </a:cubicBezTo>
                <a:cubicBezTo>
                  <a:pt x="440929" y="571847"/>
                  <a:pt x="403105" y="600067"/>
                  <a:pt x="372520" y="635025"/>
                </a:cubicBezTo>
                <a:cubicBezTo>
                  <a:pt x="332062" y="681268"/>
                  <a:pt x="281041" y="772907"/>
                  <a:pt x="252096" y="821153"/>
                </a:cubicBezTo>
                <a:cubicBezTo>
                  <a:pt x="244798" y="857649"/>
                  <a:pt x="237164" y="894079"/>
                  <a:pt x="230201" y="930640"/>
                </a:cubicBezTo>
                <a:cubicBezTo>
                  <a:pt x="222567" y="970723"/>
                  <a:pt x="217756" y="1011382"/>
                  <a:pt x="208306" y="1051076"/>
                </a:cubicBezTo>
                <a:cubicBezTo>
                  <a:pt x="204218" y="1068246"/>
                  <a:pt x="166074" y="1193732"/>
                  <a:pt x="153567" y="1226255"/>
                </a:cubicBezTo>
                <a:cubicBezTo>
                  <a:pt x="143590" y="1252197"/>
                  <a:pt x="130483" y="1276872"/>
                  <a:pt x="120725" y="1302896"/>
                </a:cubicBezTo>
                <a:cubicBezTo>
                  <a:pt x="108569" y="1335315"/>
                  <a:pt x="100430" y="1369166"/>
                  <a:pt x="87882" y="1401435"/>
                </a:cubicBezTo>
                <a:cubicBezTo>
                  <a:pt x="14408" y="1590386"/>
                  <a:pt x="67930" y="1416527"/>
                  <a:pt x="22196" y="1576614"/>
                </a:cubicBezTo>
                <a:cubicBezTo>
                  <a:pt x="14898" y="1635007"/>
                  <a:pt x="-2498" y="1693013"/>
                  <a:pt x="301" y="1751794"/>
                </a:cubicBezTo>
                <a:cubicBezTo>
                  <a:pt x="3950" y="1828435"/>
                  <a:pt x="3858" y="1905346"/>
                  <a:pt x="11248" y="1981717"/>
                </a:cubicBezTo>
                <a:cubicBezTo>
                  <a:pt x="14833" y="2018762"/>
                  <a:pt x="27026" y="2054492"/>
                  <a:pt x="33144" y="2091204"/>
                </a:cubicBezTo>
                <a:cubicBezTo>
                  <a:pt x="40890" y="2137683"/>
                  <a:pt x="50824" y="2246130"/>
                  <a:pt x="55039" y="2288281"/>
                </a:cubicBezTo>
                <a:cubicBezTo>
                  <a:pt x="58688" y="2394118"/>
                  <a:pt x="54293" y="2500540"/>
                  <a:pt x="65987" y="2605793"/>
                </a:cubicBezTo>
                <a:cubicBezTo>
                  <a:pt x="72633" y="2665615"/>
                  <a:pt x="102312" y="2721248"/>
                  <a:pt x="109777" y="2780973"/>
                </a:cubicBezTo>
                <a:cubicBezTo>
                  <a:pt x="113426" y="2810169"/>
                  <a:pt x="112073" y="2840439"/>
                  <a:pt x="120725" y="2868562"/>
                </a:cubicBezTo>
                <a:cubicBezTo>
                  <a:pt x="135164" y="2915493"/>
                  <a:pt x="181509" y="2952884"/>
                  <a:pt x="219253" y="2978049"/>
                </a:cubicBezTo>
                <a:cubicBezTo>
                  <a:pt x="239621" y="2991629"/>
                  <a:pt x="260659" y="3007774"/>
                  <a:pt x="284939" y="3010896"/>
                </a:cubicBezTo>
                <a:cubicBezTo>
                  <a:pt x="517597" y="3040812"/>
                  <a:pt x="752038" y="3054691"/>
                  <a:pt x="985587" y="3076588"/>
                </a:cubicBezTo>
                <a:cubicBezTo>
                  <a:pt x="1237382" y="3142280"/>
                  <a:pt x="1483588" y="3312003"/>
                  <a:pt x="1740972" y="3273665"/>
                </a:cubicBezTo>
                <a:cubicBezTo>
                  <a:pt x="1912485" y="3248118"/>
                  <a:pt x="2082863" y="3213211"/>
                  <a:pt x="2255511" y="3197024"/>
                </a:cubicBezTo>
                <a:cubicBezTo>
                  <a:pt x="2675722" y="3157625"/>
                  <a:pt x="2489983" y="3182473"/>
                  <a:pt x="2813839" y="3131331"/>
                </a:cubicBezTo>
                <a:cubicBezTo>
                  <a:pt x="2864928" y="3047391"/>
                  <a:pt x="2938872" y="2973633"/>
                  <a:pt x="2967106" y="2879511"/>
                </a:cubicBezTo>
                <a:cubicBezTo>
                  <a:pt x="3066754" y="2547318"/>
                  <a:pt x="3021029" y="2735828"/>
                  <a:pt x="3087530" y="2310178"/>
                </a:cubicBezTo>
                <a:cubicBezTo>
                  <a:pt x="3095799" y="2012454"/>
                  <a:pt x="3107367" y="1909115"/>
                  <a:pt x="3087530" y="1631358"/>
                </a:cubicBezTo>
                <a:cubicBezTo>
                  <a:pt x="3083338" y="1572660"/>
                  <a:pt x="3073585" y="1514486"/>
                  <a:pt x="3065635" y="1456178"/>
                </a:cubicBezTo>
                <a:cubicBezTo>
                  <a:pt x="3062636" y="1434182"/>
                  <a:pt x="3069687" y="1406851"/>
                  <a:pt x="3054687" y="1390486"/>
                </a:cubicBezTo>
                <a:cubicBezTo>
                  <a:pt x="2986485" y="1316077"/>
                  <a:pt x="2898749" y="1262095"/>
                  <a:pt x="2824787" y="1193409"/>
                </a:cubicBezTo>
                <a:cubicBezTo>
                  <a:pt x="2745370" y="1119657"/>
                  <a:pt x="2668518" y="1043016"/>
                  <a:pt x="2594887" y="963486"/>
                </a:cubicBezTo>
                <a:cubicBezTo>
                  <a:pt x="2485967" y="845840"/>
                  <a:pt x="2383380" y="722486"/>
                  <a:pt x="2277406" y="602179"/>
                </a:cubicBezTo>
                <a:cubicBezTo>
                  <a:pt x="2183592" y="495676"/>
                  <a:pt x="2206081" y="523849"/>
                  <a:pt x="2124139" y="426999"/>
                </a:cubicBezTo>
                <a:cubicBezTo>
                  <a:pt x="2105729" y="405239"/>
                  <a:pt x="2087449" y="383368"/>
                  <a:pt x="2069401" y="361307"/>
                </a:cubicBezTo>
                <a:cubicBezTo>
                  <a:pt x="2054605" y="343221"/>
                  <a:pt x="2046511" y="317015"/>
                  <a:pt x="2025611" y="306564"/>
                </a:cubicBezTo>
                <a:lnTo>
                  <a:pt x="1938030" y="262769"/>
                </a:lnTo>
                <a:cubicBezTo>
                  <a:pt x="1923433" y="255470"/>
                  <a:pt x="1905779" y="252412"/>
                  <a:pt x="1894239" y="240871"/>
                </a:cubicBezTo>
                <a:cubicBezTo>
                  <a:pt x="1843052" y="189679"/>
                  <a:pt x="1879206" y="220525"/>
                  <a:pt x="1806658" y="175179"/>
                </a:cubicBezTo>
                <a:cubicBezTo>
                  <a:pt x="1758151" y="144859"/>
                  <a:pt x="1791614" y="159216"/>
                  <a:pt x="1740972" y="142333"/>
                </a:cubicBezTo>
                <a:cubicBezTo>
                  <a:pt x="1669933" y="94967"/>
                  <a:pt x="1740686" y="152779"/>
                  <a:pt x="1697182" y="76641"/>
                </a:cubicBezTo>
                <a:cubicBezTo>
                  <a:pt x="1679400" y="45521"/>
                  <a:pt x="1636239" y="28708"/>
                  <a:pt x="1609601" y="10948"/>
                </a:cubicBezTo>
                <a:cubicBezTo>
                  <a:pt x="1605307" y="8085"/>
                  <a:pt x="1602302" y="3649"/>
                  <a:pt x="1598653" y="0"/>
                </a:cubicBezTo>
              </a:path>
            </a:pathLst>
          </a:custGeom>
          <a:ln w="76200" cmpd="sng">
            <a:solidFill>
              <a:schemeClr val="accent3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10401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Searching for </a:t>
            </a:r>
            <a:r>
              <a:rPr lang="en-US" altLang="zh-CN" sz="2400" dirty="0"/>
              <a:t>the value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31</a:t>
            </a:r>
            <a:r>
              <a:rPr lang="en-US" altLang="zh-CN" sz="2400" dirty="0" smtClean="0"/>
              <a:t> from the root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891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Searching a BST</a:t>
            </a:r>
          </a:p>
        </p:txBody>
      </p:sp>
      <p:sp>
        <p:nvSpPr>
          <p:cNvPr id="587782" name="Oval 6"/>
          <p:cNvSpPr>
            <a:spLocks noChangeAspect="1" noChangeArrowheads="1"/>
          </p:cNvSpPr>
          <p:nvPr/>
        </p:nvSpPr>
        <p:spPr bwMode="auto">
          <a:xfrm>
            <a:off x="4240595" y="2682270"/>
            <a:ext cx="511175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18</a:t>
            </a:r>
          </a:p>
        </p:txBody>
      </p:sp>
      <p:cxnSp>
        <p:nvCxnSpPr>
          <p:cNvPr id="587783" name="AutoShape 7"/>
          <p:cNvCxnSpPr>
            <a:cxnSpLocks noChangeShapeType="1"/>
            <a:stCxn id="587782" idx="3"/>
          </p:cNvCxnSpPr>
          <p:nvPr/>
        </p:nvCxnSpPr>
        <p:spPr bwMode="auto">
          <a:xfrm flipH="1">
            <a:off x="3015045" y="3152170"/>
            <a:ext cx="130016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784" name="AutoShape 8"/>
          <p:cNvCxnSpPr>
            <a:cxnSpLocks noChangeShapeType="1"/>
            <a:stCxn id="587782" idx="5"/>
            <a:endCxn id="587799" idx="0"/>
          </p:cNvCxnSpPr>
          <p:nvPr/>
        </p:nvCxnSpPr>
        <p:spPr bwMode="auto">
          <a:xfrm>
            <a:off x="4677158" y="3152170"/>
            <a:ext cx="115411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7791" name="Text Box 15"/>
          <p:cNvSpPr txBox="1">
            <a:spLocks noChangeArrowheads="1"/>
          </p:cNvSpPr>
          <p:nvPr/>
        </p:nvSpPr>
        <p:spPr bwMode="auto">
          <a:xfrm>
            <a:off x="4183445" y="2071082"/>
            <a:ext cx="625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Calibri" charset="0"/>
              </a:rPr>
              <a:t>root</a:t>
            </a:r>
          </a:p>
        </p:txBody>
      </p:sp>
      <p:cxnSp>
        <p:nvCxnSpPr>
          <p:cNvPr id="587792" name="AutoShape 16"/>
          <p:cNvCxnSpPr>
            <a:cxnSpLocks noChangeShapeType="1"/>
            <a:stCxn id="587791" idx="2"/>
            <a:endCxn id="587782" idx="0"/>
          </p:cNvCxnSpPr>
          <p:nvPr/>
        </p:nvCxnSpPr>
        <p:spPr bwMode="auto">
          <a:xfrm flipH="1">
            <a:off x="4496183" y="2453670"/>
            <a:ext cx="1588" cy="209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7799" name="Oval 23"/>
          <p:cNvSpPr>
            <a:spLocks noChangeAspect="1" noChangeArrowheads="1"/>
          </p:cNvSpPr>
          <p:nvPr/>
        </p:nvSpPr>
        <p:spPr bwMode="auto">
          <a:xfrm>
            <a:off x="5574095" y="3596670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35</a:t>
            </a:r>
          </a:p>
        </p:txBody>
      </p:sp>
      <p:sp>
        <p:nvSpPr>
          <p:cNvPr id="587800" name="Oval 24"/>
          <p:cNvSpPr>
            <a:spLocks noChangeAspect="1" noChangeArrowheads="1"/>
          </p:cNvSpPr>
          <p:nvPr/>
        </p:nvSpPr>
        <p:spPr bwMode="auto">
          <a:xfrm>
            <a:off x="5208970" y="5349270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31</a:t>
            </a:r>
          </a:p>
        </p:txBody>
      </p:sp>
      <p:sp>
        <p:nvSpPr>
          <p:cNvPr id="587801" name="Oval 25"/>
          <p:cNvSpPr>
            <a:spLocks noChangeAspect="1" noChangeArrowheads="1"/>
          </p:cNvSpPr>
          <p:nvPr/>
        </p:nvSpPr>
        <p:spPr bwMode="auto">
          <a:xfrm>
            <a:off x="4907345" y="4484082"/>
            <a:ext cx="512763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 dirty="0">
                <a:latin typeface="Calibri" charset="0"/>
              </a:rPr>
              <a:t>22</a:t>
            </a:r>
          </a:p>
        </p:txBody>
      </p:sp>
      <p:cxnSp>
        <p:nvCxnSpPr>
          <p:cNvPr id="587802" name="AutoShape 26"/>
          <p:cNvCxnSpPr>
            <a:cxnSpLocks noChangeShapeType="1"/>
            <a:stCxn id="587799" idx="3"/>
            <a:endCxn id="587801" idx="0"/>
          </p:cNvCxnSpPr>
          <p:nvPr/>
        </p:nvCxnSpPr>
        <p:spPr bwMode="auto">
          <a:xfrm flipH="1">
            <a:off x="5164520" y="4066570"/>
            <a:ext cx="484188" cy="398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3" name="AutoShape 27"/>
          <p:cNvCxnSpPr>
            <a:cxnSpLocks noChangeShapeType="1"/>
            <a:stCxn id="587801" idx="5"/>
            <a:endCxn id="587800" idx="0"/>
          </p:cNvCxnSpPr>
          <p:nvPr/>
        </p:nvCxnSpPr>
        <p:spPr bwMode="auto">
          <a:xfrm>
            <a:off x="5345495" y="4953982"/>
            <a:ext cx="120650" cy="376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5" name="AutoShape 29"/>
          <p:cNvCxnSpPr>
            <a:cxnSpLocks noChangeShapeType="1"/>
            <a:stCxn id="587799" idx="5"/>
          </p:cNvCxnSpPr>
          <p:nvPr/>
        </p:nvCxnSpPr>
        <p:spPr bwMode="auto">
          <a:xfrm>
            <a:off x="6013833" y="4066570"/>
            <a:ext cx="503238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7" name="AutoShape 31"/>
          <p:cNvCxnSpPr>
            <a:cxnSpLocks noChangeShapeType="1"/>
            <a:stCxn id="587801" idx="3"/>
          </p:cNvCxnSpPr>
          <p:nvPr/>
        </p:nvCxnSpPr>
        <p:spPr bwMode="auto">
          <a:xfrm flipH="1">
            <a:off x="4799395" y="4953982"/>
            <a:ext cx="182563" cy="376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0" y="10401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Searching for </a:t>
            </a:r>
            <a:r>
              <a:rPr lang="en-US" altLang="zh-CN" sz="2400" dirty="0"/>
              <a:t>the value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31</a:t>
            </a:r>
            <a:r>
              <a:rPr lang="en-US" altLang="zh-CN" sz="2400" dirty="0" smtClean="0"/>
              <a:t> from the root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6019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Searching a BST</a:t>
            </a:r>
          </a:p>
        </p:txBody>
      </p:sp>
      <p:sp>
        <p:nvSpPr>
          <p:cNvPr id="587782" name="Oval 6"/>
          <p:cNvSpPr>
            <a:spLocks noChangeAspect="1" noChangeArrowheads="1"/>
          </p:cNvSpPr>
          <p:nvPr/>
        </p:nvSpPr>
        <p:spPr bwMode="auto">
          <a:xfrm>
            <a:off x="4240595" y="2682270"/>
            <a:ext cx="511175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18</a:t>
            </a:r>
          </a:p>
        </p:txBody>
      </p:sp>
      <p:cxnSp>
        <p:nvCxnSpPr>
          <p:cNvPr id="587783" name="AutoShape 7"/>
          <p:cNvCxnSpPr>
            <a:cxnSpLocks noChangeShapeType="1"/>
            <a:stCxn id="587782" idx="3"/>
          </p:cNvCxnSpPr>
          <p:nvPr/>
        </p:nvCxnSpPr>
        <p:spPr bwMode="auto">
          <a:xfrm flipH="1">
            <a:off x="3015045" y="3152170"/>
            <a:ext cx="130016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784" name="AutoShape 8"/>
          <p:cNvCxnSpPr>
            <a:cxnSpLocks noChangeShapeType="1"/>
            <a:stCxn id="587782" idx="5"/>
            <a:endCxn id="587799" idx="0"/>
          </p:cNvCxnSpPr>
          <p:nvPr/>
        </p:nvCxnSpPr>
        <p:spPr bwMode="auto">
          <a:xfrm>
            <a:off x="4677158" y="3152170"/>
            <a:ext cx="115411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7791" name="Text Box 15"/>
          <p:cNvSpPr txBox="1">
            <a:spLocks noChangeArrowheads="1"/>
          </p:cNvSpPr>
          <p:nvPr/>
        </p:nvSpPr>
        <p:spPr bwMode="auto">
          <a:xfrm>
            <a:off x="4183445" y="2071082"/>
            <a:ext cx="625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Calibri" charset="0"/>
              </a:rPr>
              <a:t>root</a:t>
            </a:r>
          </a:p>
        </p:txBody>
      </p:sp>
      <p:cxnSp>
        <p:nvCxnSpPr>
          <p:cNvPr id="587792" name="AutoShape 16"/>
          <p:cNvCxnSpPr>
            <a:cxnSpLocks noChangeShapeType="1"/>
            <a:stCxn id="587791" idx="2"/>
            <a:endCxn id="587782" idx="0"/>
          </p:cNvCxnSpPr>
          <p:nvPr/>
        </p:nvCxnSpPr>
        <p:spPr bwMode="auto">
          <a:xfrm flipH="1">
            <a:off x="4496183" y="2453670"/>
            <a:ext cx="1588" cy="209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7799" name="Oval 23"/>
          <p:cNvSpPr>
            <a:spLocks noChangeAspect="1" noChangeArrowheads="1"/>
          </p:cNvSpPr>
          <p:nvPr/>
        </p:nvSpPr>
        <p:spPr bwMode="auto">
          <a:xfrm>
            <a:off x="5574095" y="3596670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35</a:t>
            </a:r>
          </a:p>
        </p:txBody>
      </p:sp>
      <p:sp>
        <p:nvSpPr>
          <p:cNvPr id="587800" name="Oval 24"/>
          <p:cNvSpPr>
            <a:spLocks noChangeAspect="1" noChangeArrowheads="1"/>
          </p:cNvSpPr>
          <p:nvPr/>
        </p:nvSpPr>
        <p:spPr bwMode="auto">
          <a:xfrm>
            <a:off x="5208970" y="5349270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31</a:t>
            </a:r>
          </a:p>
        </p:txBody>
      </p:sp>
      <p:sp>
        <p:nvSpPr>
          <p:cNvPr id="587801" name="Oval 25"/>
          <p:cNvSpPr>
            <a:spLocks noChangeAspect="1" noChangeArrowheads="1"/>
          </p:cNvSpPr>
          <p:nvPr/>
        </p:nvSpPr>
        <p:spPr bwMode="auto">
          <a:xfrm>
            <a:off x="4907345" y="4484082"/>
            <a:ext cx="512763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 dirty="0">
                <a:latin typeface="Calibri" charset="0"/>
              </a:rPr>
              <a:t>22</a:t>
            </a:r>
          </a:p>
        </p:txBody>
      </p:sp>
      <p:cxnSp>
        <p:nvCxnSpPr>
          <p:cNvPr id="587802" name="AutoShape 26"/>
          <p:cNvCxnSpPr>
            <a:cxnSpLocks noChangeShapeType="1"/>
            <a:stCxn id="587799" idx="3"/>
            <a:endCxn id="587801" idx="0"/>
          </p:cNvCxnSpPr>
          <p:nvPr/>
        </p:nvCxnSpPr>
        <p:spPr bwMode="auto">
          <a:xfrm flipH="1">
            <a:off x="5164520" y="4066570"/>
            <a:ext cx="484188" cy="398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3" name="AutoShape 27"/>
          <p:cNvCxnSpPr>
            <a:cxnSpLocks noChangeShapeType="1"/>
            <a:stCxn id="587801" idx="5"/>
            <a:endCxn id="587800" idx="0"/>
          </p:cNvCxnSpPr>
          <p:nvPr/>
        </p:nvCxnSpPr>
        <p:spPr bwMode="auto">
          <a:xfrm>
            <a:off x="5345495" y="4953982"/>
            <a:ext cx="120650" cy="376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5" name="AutoShape 29"/>
          <p:cNvCxnSpPr>
            <a:cxnSpLocks noChangeShapeType="1"/>
            <a:stCxn id="587799" idx="5"/>
          </p:cNvCxnSpPr>
          <p:nvPr/>
        </p:nvCxnSpPr>
        <p:spPr bwMode="auto">
          <a:xfrm>
            <a:off x="6013833" y="4066570"/>
            <a:ext cx="503238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7" name="AutoShape 31"/>
          <p:cNvCxnSpPr>
            <a:cxnSpLocks noChangeShapeType="1"/>
            <a:stCxn id="587801" idx="3"/>
          </p:cNvCxnSpPr>
          <p:nvPr/>
        </p:nvCxnSpPr>
        <p:spPr bwMode="auto">
          <a:xfrm flipH="1">
            <a:off x="4799395" y="4953982"/>
            <a:ext cx="182563" cy="376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0" y="10401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Searching for </a:t>
            </a:r>
            <a:r>
              <a:rPr lang="en-US" altLang="zh-CN" sz="2400" dirty="0"/>
              <a:t>the value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31</a:t>
            </a:r>
            <a:r>
              <a:rPr lang="en-US" altLang="zh-CN" sz="2400" dirty="0" smtClean="0"/>
              <a:t> from the root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0134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Contains Algorithm</a:t>
            </a:r>
            <a:endParaRPr kumimoji="1"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67290" y="1499972"/>
            <a:ext cx="6809420" cy="4467075"/>
            <a:chOff x="1160450" y="1499972"/>
            <a:chExt cx="6809420" cy="4467075"/>
          </a:xfrm>
        </p:grpSpPr>
        <p:sp>
          <p:nvSpPr>
            <p:cNvPr id="4" name="Rounded Rectangle 3"/>
            <p:cNvSpPr/>
            <p:nvPr/>
          </p:nvSpPr>
          <p:spPr>
            <a:xfrm>
              <a:off x="1160450" y="1499972"/>
              <a:ext cx="6809420" cy="4467075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57950" y="1795588"/>
              <a:ext cx="6418156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b="1" dirty="0" err="1" smtClean="0">
                  <a:solidFill>
                    <a:srgbClr val="660066"/>
                  </a:solidFill>
                  <a:latin typeface="Courier"/>
                  <a:cs typeface="Courier"/>
                </a:rPr>
                <a:t>bool</a:t>
              </a:r>
              <a:r>
                <a:rPr kumimoji="1" lang="en-US" altLang="zh-CN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contains</a:t>
              </a:r>
              <a:r>
                <a:rPr kumimoji="1" lang="en-US" altLang="zh-CN" dirty="0" smtClean="0">
                  <a:latin typeface="Courier"/>
                  <a:cs typeface="Courier"/>
                </a:rPr>
                <a:t>(Tree * tree, </a:t>
              </a:r>
              <a:r>
                <a:rPr kumimoji="1" lang="en-US" altLang="zh-CN" b="1" dirty="0" err="1" smtClean="0">
                  <a:latin typeface="Courier"/>
                  <a:cs typeface="Courier"/>
                </a:rPr>
                <a:t>int</a:t>
              </a:r>
              <a:r>
                <a:rPr kumimoji="1" lang="en-US" altLang="zh-CN" dirty="0" smtClean="0">
                  <a:latin typeface="Courier"/>
                  <a:cs typeface="Courier"/>
                </a:rPr>
                <a:t> value) 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// you hit a leaf. Only happens if no value</a:t>
              </a: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  </a:t>
              </a:r>
              <a:r>
                <a:rPr kumimoji="1" lang="en-US" altLang="zh-CN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if</a:t>
              </a:r>
              <a:r>
                <a:rPr kumimoji="1" lang="en-US" altLang="zh-CN" dirty="0" smtClean="0">
                  <a:latin typeface="Courier"/>
                  <a:cs typeface="Courier"/>
                </a:rPr>
                <a:t>(tree == </a:t>
              </a:r>
              <a:r>
                <a:rPr kumimoji="1" lang="en-US" altLang="zh-CN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NULL</a:t>
              </a:r>
              <a:r>
                <a:rPr kumimoji="1" lang="en-US" altLang="zh-CN" dirty="0" smtClean="0">
                  <a:latin typeface="Courier"/>
                  <a:cs typeface="Courier"/>
                </a:rPr>
                <a:t>) </a:t>
              </a:r>
              <a:r>
                <a:rPr kumimoji="1" lang="en-US" altLang="zh-CN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return false</a:t>
              </a:r>
              <a:r>
                <a:rPr kumimoji="1" lang="en-US" altLang="zh-CN" dirty="0" smtClean="0">
                  <a:latin typeface="Courier"/>
                  <a:cs typeface="Courier"/>
                </a:rPr>
                <a:t>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// you found it! Yes tree contains value.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if</a:t>
              </a:r>
              <a:r>
                <a:rPr kumimoji="1" lang="en-US" altLang="zh-CN" dirty="0" smtClean="0">
                  <a:latin typeface="Courier"/>
                  <a:cs typeface="Courier"/>
                </a:rPr>
                <a:t>(tree-&gt;value == value) </a:t>
              </a:r>
              <a:r>
                <a:rPr kumimoji="1" lang="en-US" altLang="zh-CN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return true</a:t>
              </a:r>
              <a:r>
                <a:rPr kumimoji="1" lang="en-US" altLang="zh-CN" dirty="0" smtClean="0">
                  <a:latin typeface="Courier"/>
                  <a:cs typeface="Courier"/>
                </a:rPr>
                <a:t>;</a:t>
              </a:r>
            </a:p>
            <a:p>
              <a:pPr algn="l"/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if</a:t>
              </a:r>
              <a:r>
                <a:rPr kumimoji="1" lang="en-US" altLang="zh-CN" dirty="0" smtClean="0">
                  <a:latin typeface="Courier"/>
                  <a:cs typeface="Courier"/>
                </a:rPr>
                <a:t>(value &lt; tree-&gt;value) 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 </a:t>
              </a:r>
              <a:r>
                <a:rPr kumimoji="1" lang="en-US" altLang="zh-CN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// if value is less, </a:t>
              </a:r>
              <a:r>
                <a:rPr kumimoji="1" lang="en-US" altLang="zh-CN" b="1" dirty="0" err="1" smtClean="0">
                  <a:solidFill>
                    <a:srgbClr val="008000"/>
                  </a:solidFill>
                  <a:latin typeface="Courier"/>
                  <a:cs typeface="Courier"/>
                </a:rPr>
                <a:t>recurse</a:t>
              </a:r>
              <a:r>
                <a:rPr kumimoji="1" lang="en-US" altLang="zh-CN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 on left.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 </a:t>
              </a:r>
              <a:r>
                <a:rPr kumimoji="1" lang="en-US" altLang="zh-CN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return</a:t>
              </a:r>
              <a:r>
                <a:rPr kumimoji="1" lang="en-US" altLang="zh-CN" dirty="0" smtClean="0">
                  <a:solidFill>
                    <a:srgbClr val="660066"/>
                  </a:solidFill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contains</a:t>
              </a:r>
              <a:r>
                <a:rPr kumimoji="1" lang="en-US" altLang="zh-CN" dirty="0" smtClean="0">
                  <a:latin typeface="Courier"/>
                  <a:cs typeface="Courier"/>
                </a:rPr>
                <a:t>(tree-&gt;left);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} </a:t>
              </a:r>
              <a:r>
                <a:rPr kumimoji="1" lang="en-US" altLang="zh-CN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else</a:t>
              </a:r>
              <a:r>
                <a:rPr kumimoji="1" lang="en-US" altLang="zh-CN" dirty="0" smtClean="0">
                  <a:solidFill>
                    <a:srgbClr val="660066"/>
                  </a:solidFill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 </a:t>
              </a:r>
              <a:r>
                <a:rPr kumimoji="1" lang="en-US" altLang="zh-CN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// if value is greater, </a:t>
              </a:r>
              <a:r>
                <a:rPr kumimoji="1" lang="en-US" altLang="zh-CN" b="1" dirty="0" err="1" smtClean="0">
                  <a:solidFill>
                    <a:srgbClr val="008000"/>
                  </a:solidFill>
                  <a:latin typeface="Courier"/>
                  <a:cs typeface="Courier"/>
                </a:rPr>
                <a:t>recurse</a:t>
              </a:r>
              <a:r>
                <a:rPr kumimoji="1" lang="en-US" altLang="zh-CN" b="1" dirty="0" smtClean="0">
                  <a:solidFill>
                    <a:srgbClr val="008000"/>
                  </a:solidFill>
                  <a:latin typeface="Courier"/>
                  <a:cs typeface="Courier"/>
                </a:rPr>
                <a:t> on right.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 </a:t>
              </a:r>
              <a:r>
                <a:rPr kumimoji="1" lang="en-US" altLang="zh-CN" b="1" dirty="0" smtClean="0">
                  <a:solidFill>
                    <a:srgbClr val="660066"/>
                  </a:solidFill>
                  <a:latin typeface="Courier"/>
                  <a:cs typeface="Courier"/>
                </a:rPr>
                <a:t>return</a:t>
              </a:r>
              <a:r>
                <a:rPr kumimoji="1" lang="en-US" altLang="zh-CN" dirty="0" smtClean="0">
                  <a:solidFill>
                    <a:srgbClr val="660066"/>
                  </a:solidFill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contains</a:t>
              </a:r>
              <a:r>
                <a:rPr kumimoji="1" lang="en-US" altLang="zh-CN" dirty="0" smtClean="0">
                  <a:latin typeface="Courier"/>
                  <a:cs typeface="Courier"/>
                </a:rPr>
                <a:t>(tree-&gt;right);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} </a:t>
              </a: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}</a:t>
              </a:r>
              <a:endParaRPr kumimoji="1" lang="zh-CN" altLang="en-US" dirty="0"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154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Big O?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6786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Searching a BST</a:t>
            </a:r>
          </a:p>
        </p:txBody>
      </p:sp>
      <p:grpSp>
        <p:nvGrpSpPr>
          <p:cNvPr id="587780" name="Group 4"/>
          <p:cNvGrpSpPr>
            <a:grpSpLocks/>
          </p:cNvGrpSpPr>
          <p:nvPr/>
        </p:nvGrpSpPr>
        <p:grpSpPr bwMode="auto">
          <a:xfrm>
            <a:off x="1725995" y="2071082"/>
            <a:ext cx="5372100" cy="3806825"/>
            <a:chOff x="2232" y="1586"/>
            <a:chExt cx="3384" cy="2398"/>
          </a:xfrm>
        </p:grpSpPr>
        <p:sp>
          <p:nvSpPr>
            <p:cNvPr id="587781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587782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587783" name="AutoShape 7"/>
            <p:cNvCxnSpPr>
              <a:cxnSpLocks noChangeShapeType="1"/>
              <a:stCxn id="587782" idx="3"/>
              <a:endCxn id="587781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784" name="AutoShape 8"/>
            <p:cNvCxnSpPr>
              <a:cxnSpLocks noChangeShapeType="1"/>
              <a:stCxn id="587782" idx="5"/>
              <a:endCxn id="587799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85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587786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587787" name="AutoShape 11"/>
            <p:cNvCxnSpPr>
              <a:cxnSpLocks noChangeShapeType="1"/>
              <a:stCxn id="587781" idx="3"/>
              <a:endCxn id="587786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788" name="AutoShape 12"/>
            <p:cNvCxnSpPr>
              <a:cxnSpLocks noChangeShapeType="1"/>
              <a:stCxn id="587786" idx="5"/>
              <a:endCxn id="587785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89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587790" name="AutoShape 14"/>
            <p:cNvCxnSpPr>
              <a:cxnSpLocks noChangeShapeType="1"/>
              <a:stCxn id="587781" idx="5"/>
              <a:endCxn id="587789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1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587792" name="AutoShape 16"/>
            <p:cNvCxnSpPr>
              <a:cxnSpLocks noChangeShapeType="1"/>
              <a:stCxn id="587791" idx="2"/>
              <a:endCxn id="587782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3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587794" name="AutoShape 18"/>
            <p:cNvCxnSpPr>
              <a:cxnSpLocks noChangeShapeType="1"/>
              <a:stCxn id="587786" idx="3"/>
              <a:endCxn id="587793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5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587796" name="AutoShape 20"/>
            <p:cNvCxnSpPr>
              <a:cxnSpLocks noChangeShapeType="1"/>
              <a:stCxn id="587789" idx="5"/>
              <a:endCxn id="587795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7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587798" name="AutoShape 22"/>
            <p:cNvCxnSpPr>
              <a:cxnSpLocks noChangeShapeType="1"/>
              <a:stCxn id="587789" idx="3"/>
              <a:endCxn id="587797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9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587800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587801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587802" name="AutoShape 26"/>
            <p:cNvCxnSpPr>
              <a:cxnSpLocks noChangeShapeType="1"/>
              <a:stCxn id="587799" idx="3"/>
              <a:endCxn id="587801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803" name="AutoShape 27"/>
            <p:cNvCxnSpPr>
              <a:cxnSpLocks noChangeShapeType="1"/>
              <a:stCxn id="587801" idx="5"/>
              <a:endCxn id="587800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4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58</a:t>
              </a:r>
            </a:p>
          </p:txBody>
        </p:sp>
        <p:cxnSp>
          <p:nvCxnSpPr>
            <p:cNvPr id="587805" name="AutoShape 29"/>
            <p:cNvCxnSpPr>
              <a:cxnSpLocks noChangeShapeType="1"/>
              <a:stCxn id="587799" idx="5"/>
              <a:endCxn id="587804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6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587807" name="AutoShape 31"/>
            <p:cNvCxnSpPr>
              <a:cxnSpLocks noChangeShapeType="1"/>
              <a:stCxn id="587801" idx="3"/>
              <a:endCxn id="587806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8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587809" name="AutoShape 33"/>
            <p:cNvCxnSpPr>
              <a:cxnSpLocks noChangeShapeType="1"/>
              <a:stCxn id="587804" idx="5"/>
              <a:endCxn id="587808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10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587811" name="AutoShape 35"/>
            <p:cNvCxnSpPr>
              <a:cxnSpLocks noChangeShapeType="1"/>
              <a:stCxn id="587804" idx="3"/>
              <a:endCxn id="587810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TextBox 2"/>
          <p:cNvSpPr txBox="1"/>
          <p:nvPr/>
        </p:nvSpPr>
        <p:spPr>
          <a:xfrm>
            <a:off x="613068" y="1040127"/>
            <a:ext cx="754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3</a:t>
            </a:r>
            <a:r>
              <a:rPr lang="en-US" altLang="zh-CN" sz="2400" dirty="0" smtClean="0"/>
              <a:t>. What’s the maximum number of nodes to check?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8583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Binary Tree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90157" y="2121255"/>
            <a:ext cx="3636674" cy="3584232"/>
            <a:chOff x="4098475" y="1991382"/>
            <a:chExt cx="4019975" cy="3962006"/>
          </a:xfrm>
        </p:grpSpPr>
        <p:grpSp>
          <p:nvGrpSpPr>
            <p:cNvPr id="4" name="Group 3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4358" y="2619982"/>
              <a:ext cx="16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3600" i="1" dirty="0">
                <a:latin typeface="Courier"/>
                <a:cs typeface="Courier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4098475" y="42998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6819637" y="45532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5787" y="2070588"/>
            <a:ext cx="5665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tring value;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left;</a:t>
            </a: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right;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82527" y="6284561"/>
            <a:ext cx="3828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This is how a Binary Tree is defined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862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Searching a BST</a:t>
            </a:r>
          </a:p>
        </p:txBody>
      </p:sp>
      <p:grpSp>
        <p:nvGrpSpPr>
          <p:cNvPr id="587780" name="Group 4"/>
          <p:cNvGrpSpPr>
            <a:grpSpLocks/>
          </p:cNvGrpSpPr>
          <p:nvPr/>
        </p:nvGrpSpPr>
        <p:grpSpPr bwMode="auto">
          <a:xfrm>
            <a:off x="1725995" y="2071082"/>
            <a:ext cx="5372100" cy="3806825"/>
            <a:chOff x="2232" y="1586"/>
            <a:chExt cx="3384" cy="2398"/>
          </a:xfrm>
        </p:grpSpPr>
        <p:sp>
          <p:nvSpPr>
            <p:cNvPr id="587781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587782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587783" name="AutoShape 7"/>
            <p:cNvCxnSpPr>
              <a:cxnSpLocks noChangeShapeType="1"/>
              <a:stCxn id="587782" idx="3"/>
              <a:endCxn id="587781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784" name="AutoShape 8"/>
            <p:cNvCxnSpPr>
              <a:cxnSpLocks noChangeShapeType="1"/>
              <a:stCxn id="587782" idx="5"/>
              <a:endCxn id="587799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85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587786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587787" name="AutoShape 11"/>
            <p:cNvCxnSpPr>
              <a:cxnSpLocks noChangeShapeType="1"/>
              <a:stCxn id="587781" idx="3"/>
              <a:endCxn id="587786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788" name="AutoShape 12"/>
            <p:cNvCxnSpPr>
              <a:cxnSpLocks noChangeShapeType="1"/>
              <a:stCxn id="587786" idx="5"/>
              <a:endCxn id="587785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89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587790" name="AutoShape 14"/>
            <p:cNvCxnSpPr>
              <a:cxnSpLocks noChangeShapeType="1"/>
              <a:stCxn id="587781" idx="5"/>
              <a:endCxn id="587789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1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587792" name="AutoShape 16"/>
            <p:cNvCxnSpPr>
              <a:cxnSpLocks noChangeShapeType="1"/>
              <a:stCxn id="587791" idx="2"/>
              <a:endCxn id="587782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3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587794" name="AutoShape 18"/>
            <p:cNvCxnSpPr>
              <a:cxnSpLocks noChangeShapeType="1"/>
              <a:stCxn id="587786" idx="3"/>
              <a:endCxn id="587793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5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587796" name="AutoShape 20"/>
            <p:cNvCxnSpPr>
              <a:cxnSpLocks noChangeShapeType="1"/>
              <a:stCxn id="587789" idx="5"/>
              <a:endCxn id="587795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7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587798" name="AutoShape 22"/>
            <p:cNvCxnSpPr>
              <a:cxnSpLocks noChangeShapeType="1"/>
              <a:stCxn id="587789" idx="3"/>
              <a:endCxn id="587797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799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587800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587801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587802" name="AutoShape 26"/>
            <p:cNvCxnSpPr>
              <a:cxnSpLocks noChangeShapeType="1"/>
              <a:stCxn id="587799" idx="3"/>
              <a:endCxn id="587801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803" name="AutoShape 27"/>
            <p:cNvCxnSpPr>
              <a:cxnSpLocks noChangeShapeType="1"/>
              <a:stCxn id="587801" idx="5"/>
              <a:endCxn id="587800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4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58</a:t>
              </a:r>
            </a:p>
          </p:txBody>
        </p:sp>
        <p:cxnSp>
          <p:nvCxnSpPr>
            <p:cNvPr id="587805" name="AutoShape 29"/>
            <p:cNvCxnSpPr>
              <a:cxnSpLocks noChangeShapeType="1"/>
              <a:stCxn id="587799" idx="5"/>
              <a:endCxn id="587804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6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587807" name="AutoShape 31"/>
            <p:cNvCxnSpPr>
              <a:cxnSpLocks noChangeShapeType="1"/>
              <a:stCxn id="587801" idx="3"/>
              <a:endCxn id="587806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08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587809" name="AutoShape 33"/>
            <p:cNvCxnSpPr>
              <a:cxnSpLocks noChangeShapeType="1"/>
              <a:stCxn id="587804" idx="5"/>
              <a:endCxn id="587808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7810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587811" name="AutoShape 35"/>
            <p:cNvCxnSpPr>
              <a:cxnSpLocks noChangeShapeType="1"/>
              <a:stCxn id="587804" idx="3"/>
              <a:endCxn id="587810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TextBox 2"/>
          <p:cNvSpPr txBox="1"/>
          <p:nvPr/>
        </p:nvSpPr>
        <p:spPr>
          <a:xfrm>
            <a:off x="613068" y="1040127"/>
            <a:ext cx="7542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3</a:t>
            </a:r>
            <a:r>
              <a:rPr lang="en-US" altLang="zh-CN" sz="2400" dirty="0" smtClean="0"/>
              <a:t>. What’s the maximum number of nodes to check?</a:t>
            </a:r>
            <a:endParaRPr kumimoji="1" lang="zh-CN" altLang="en-US" sz="2400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248029" y="2518204"/>
            <a:ext cx="0" cy="335030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 rot="16200000">
            <a:off x="231228" y="3788256"/>
            <a:ext cx="134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0000FF"/>
                </a:solidFill>
              </a:rPr>
              <a:t>Tree height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1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Contains Big O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794000"/>
            <a:ext cx="4445000" cy="127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6622" y="5780920"/>
            <a:ext cx="449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 Assuming the tree is balanced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98627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Unbalance</a:t>
            </a:r>
            <a:endParaRPr kumimoji="1" lang="zh-CN" altLang="en-US" dirty="0"/>
          </a:p>
        </p:txBody>
      </p:sp>
      <p:sp>
        <p:nvSpPr>
          <p:cNvPr id="13" name="Oval 5"/>
          <p:cNvSpPr>
            <a:spLocks noChangeAspect="1" noChangeArrowheads="1"/>
          </p:cNvSpPr>
          <p:nvPr/>
        </p:nvSpPr>
        <p:spPr bwMode="auto">
          <a:xfrm>
            <a:off x="3885474" y="2819311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12</a:t>
            </a:r>
          </a:p>
        </p:txBody>
      </p:sp>
      <p:sp>
        <p:nvSpPr>
          <p:cNvPr id="14" name="Oval 6"/>
          <p:cNvSpPr>
            <a:spLocks noChangeAspect="1" noChangeArrowheads="1"/>
          </p:cNvSpPr>
          <p:nvPr/>
        </p:nvSpPr>
        <p:spPr bwMode="auto">
          <a:xfrm>
            <a:off x="5072615" y="1784475"/>
            <a:ext cx="511175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18</a:t>
            </a:r>
          </a:p>
        </p:txBody>
      </p:sp>
      <p:cxnSp>
        <p:nvCxnSpPr>
          <p:cNvPr id="15" name="AutoShape 7"/>
          <p:cNvCxnSpPr>
            <a:cxnSpLocks noChangeShapeType="1"/>
            <a:stCxn id="14" idx="3"/>
          </p:cNvCxnSpPr>
          <p:nvPr/>
        </p:nvCxnSpPr>
        <p:spPr bwMode="auto">
          <a:xfrm flipH="1">
            <a:off x="4444734" y="2235696"/>
            <a:ext cx="702741" cy="5671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AutoShape 8"/>
          <p:cNvCxnSpPr>
            <a:cxnSpLocks noChangeShapeType="1"/>
            <a:stCxn id="14" idx="5"/>
          </p:cNvCxnSpPr>
          <p:nvPr/>
        </p:nvCxnSpPr>
        <p:spPr bwMode="auto">
          <a:xfrm>
            <a:off x="5508930" y="2235696"/>
            <a:ext cx="643632" cy="41389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Oval 10"/>
          <p:cNvSpPr>
            <a:spLocks noChangeAspect="1" noChangeArrowheads="1"/>
          </p:cNvSpPr>
          <p:nvPr/>
        </p:nvSpPr>
        <p:spPr bwMode="auto">
          <a:xfrm>
            <a:off x="3043563" y="3761466"/>
            <a:ext cx="512763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4</a:t>
            </a:r>
          </a:p>
        </p:txBody>
      </p:sp>
      <p:cxnSp>
        <p:nvCxnSpPr>
          <p:cNvPr id="19" name="AutoShape 11"/>
          <p:cNvCxnSpPr>
            <a:cxnSpLocks noChangeShapeType="1"/>
            <a:stCxn id="13" idx="3"/>
          </p:cNvCxnSpPr>
          <p:nvPr/>
        </p:nvCxnSpPr>
        <p:spPr bwMode="auto">
          <a:xfrm flipH="1">
            <a:off x="3492291" y="3270532"/>
            <a:ext cx="468508" cy="4410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5015465" y="1173287"/>
            <a:ext cx="625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Calibri" charset="0"/>
              </a:rPr>
              <a:t>root</a:t>
            </a:r>
          </a:p>
        </p:txBody>
      </p:sp>
      <p:cxnSp>
        <p:nvCxnSpPr>
          <p:cNvPr id="24" name="AutoShape 16"/>
          <p:cNvCxnSpPr>
            <a:cxnSpLocks noChangeShapeType="1"/>
            <a:stCxn id="23" idx="2"/>
            <a:endCxn id="14" idx="0"/>
          </p:cNvCxnSpPr>
          <p:nvPr/>
        </p:nvCxnSpPr>
        <p:spPr bwMode="auto">
          <a:xfrm flipH="1">
            <a:off x="5328203" y="1555875"/>
            <a:ext cx="1588" cy="209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Oval 17"/>
          <p:cNvSpPr>
            <a:spLocks noChangeAspect="1" noChangeArrowheads="1"/>
          </p:cNvSpPr>
          <p:nvPr/>
        </p:nvSpPr>
        <p:spPr bwMode="auto">
          <a:xfrm>
            <a:off x="2240533" y="4692347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-2</a:t>
            </a:r>
          </a:p>
        </p:txBody>
      </p:sp>
      <p:cxnSp>
        <p:nvCxnSpPr>
          <p:cNvPr id="26" name="AutoShape 18"/>
          <p:cNvCxnSpPr>
            <a:cxnSpLocks noChangeShapeType="1"/>
            <a:stCxn id="18" idx="3"/>
          </p:cNvCxnSpPr>
          <p:nvPr/>
        </p:nvCxnSpPr>
        <p:spPr bwMode="auto">
          <a:xfrm flipH="1">
            <a:off x="2704062" y="4212687"/>
            <a:ext cx="414593" cy="4295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Oval 23"/>
          <p:cNvSpPr>
            <a:spLocks noChangeAspect="1" noChangeArrowheads="1"/>
          </p:cNvSpPr>
          <p:nvPr/>
        </p:nvSpPr>
        <p:spPr bwMode="auto">
          <a:xfrm>
            <a:off x="6176214" y="2666029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 dirty="0">
                <a:latin typeface="Calibri" charset="0"/>
              </a:rPr>
              <a:t>35</a:t>
            </a:r>
          </a:p>
        </p:txBody>
      </p:sp>
      <p:sp>
        <p:nvSpPr>
          <p:cNvPr id="53" name="Oval 17"/>
          <p:cNvSpPr>
            <a:spLocks noChangeAspect="1" noChangeArrowheads="1"/>
          </p:cNvSpPr>
          <p:nvPr/>
        </p:nvSpPr>
        <p:spPr bwMode="auto">
          <a:xfrm>
            <a:off x="1495228" y="5512619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 dirty="0" smtClean="0">
                <a:latin typeface="Calibri" charset="0"/>
              </a:rPr>
              <a:t>-8</a:t>
            </a:r>
            <a:endParaRPr lang="en-US" altLang="zh-CN" sz="2400" dirty="0">
              <a:latin typeface="Calibri" charset="0"/>
            </a:endParaRPr>
          </a:p>
        </p:txBody>
      </p:sp>
      <p:cxnSp>
        <p:nvCxnSpPr>
          <p:cNvPr id="54" name="AutoShape 18"/>
          <p:cNvCxnSpPr>
            <a:cxnSpLocks noChangeShapeType="1"/>
          </p:cNvCxnSpPr>
          <p:nvPr/>
        </p:nvCxnSpPr>
        <p:spPr bwMode="auto">
          <a:xfrm flipH="1">
            <a:off x="1959624" y="5164343"/>
            <a:ext cx="282356" cy="2881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705641" y="6262663"/>
            <a:ext cx="5967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This is what an unbalanced tree looks like.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23982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Add</a:t>
            </a:r>
            <a:endParaRPr kumimoji="1" lang="zh-CN" alt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86102" y="1861282"/>
            <a:ext cx="4236740" cy="354738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18939" y="1938151"/>
            <a:ext cx="47074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 * tree, </a:t>
            </a:r>
            <a:r>
              <a:rPr lang="en-US" altLang="zh-CN" sz="15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value)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altLang="zh-CN" sz="1500" dirty="0" smtClean="0">
                <a:latin typeface="Courier"/>
                <a:cs typeface="Courier"/>
              </a:rPr>
              <a:t>(tree == NULL)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 = new Tree;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tree-&gt;value = value;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tree-&gt;left = NULL;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tree-&gt;right = NULL;</a:t>
            </a:r>
          </a:p>
          <a:p>
            <a:pPr algn="just"/>
            <a:r>
              <a:rPr lang="en-US" altLang="zh-CN" sz="1500" dirty="0" smtClean="0">
                <a:latin typeface="Courier"/>
                <a:cs typeface="Courier"/>
              </a:rPr>
              <a:t> }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altLang="zh-CN" sz="1500" dirty="0" smtClean="0">
                <a:latin typeface="Courier"/>
                <a:cs typeface="Courier"/>
              </a:rPr>
              <a:t>(value &lt; tree-&gt;value)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 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(tree-&gt;left, value);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}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else if</a:t>
            </a:r>
            <a:r>
              <a:rPr lang="en-US" altLang="zh-CN" sz="1500" dirty="0" smtClean="0">
                <a:latin typeface="Courier"/>
                <a:cs typeface="Courier"/>
              </a:rPr>
              <a:t>(value &gt; tree-&gt;value){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 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(tree-&gt;right, value);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} 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}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}</a:t>
            </a:r>
            <a:endParaRPr lang="en-US" altLang="zh-CN" sz="1500" dirty="0" smtClean="0">
              <a:latin typeface="Courier"/>
              <a:cs typeface="Courier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717546" y="1860401"/>
            <a:ext cx="4204764" cy="355921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50383" y="1937270"/>
            <a:ext cx="47074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 * </a:t>
            </a:r>
            <a:r>
              <a:rPr lang="en-US" altLang="zh-CN" sz="1500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lang="en-US" altLang="zh-CN" sz="1500" dirty="0" smtClean="0">
                <a:latin typeface="Courier"/>
                <a:cs typeface="Courier"/>
              </a:rPr>
              <a:t> tree, </a:t>
            </a:r>
            <a:r>
              <a:rPr lang="en-US" altLang="zh-CN" sz="15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value)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altLang="zh-CN" sz="1500" dirty="0" smtClean="0">
                <a:latin typeface="Courier"/>
                <a:cs typeface="Courier"/>
              </a:rPr>
              <a:t>(tree == NULL)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 = new Tree;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tree-&gt;value = value;</a:t>
            </a:r>
          </a:p>
          <a:p>
            <a:pPr algn="just"/>
            <a:r>
              <a:rPr lang="en-US" altLang="zh-CN" sz="1500" dirty="0" smtClean="0">
                <a:latin typeface="Courier"/>
                <a:cs typeface="Courier"/>
              </a:rPr>
              <a:t>    tree-&gt;left = NULL;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tree-&gt;right = NULL;</a:t>
            </a:r>
            <a:endParaRPr lang="en-US" altLang="zh-CN" sz="1500" dirty="0">
              <a:latin typeface="Courier"/>
              <a:cs typeface="Courier"/>
            </a:endParaRPr>
          </a:p>
          <a:p>
            <a:pPr algn="just"/>
            <a:r>
              <a:rPr lang="en-US" altLang="zh-CN" sz="1500" dirty="0" smtClean="0">
                <a:latin typeface="Courier"/>
                <a:cs typeface="Courier"/>
              </a:rPr>
              <a:t>  }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altLang="zh-CN" sz="1500" dirty="0" smtClean="0">
                <a:latin typeface="Courier"/>
                <a:cs typeface="Courier"/>
              </a:rPr>
              <a:t>(value &lt; tree-&gt;value)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 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(tree-&gt;left, value);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}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else if</a:t>
            </a:r>
            <a:r>
              <a:rPr lang="en-US" altLang="zh-CN" sz="1500" dirty="0" smtClean="0">
                <a:latin typeface="Courier"/>
                <a:cs typeface="Courier"/>
              </a:rPr>
              <a:t>(value &gt; tree-&gt;value){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 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(tree-&gt;right, value);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} 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}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}</a:t>
            </a:r>
            <a:endParaRPr lang="en-US" altLang="zh-CN" sz="1500" dirty="0" smtClean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3966" y="1237204"/>
            <a:ext cx="10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Choice 1</a:t>
            </a:r>
            <a:endParaRPr kumimoji="1"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80676" y="1258219"/>
            <a:ext cx="10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Choice 2</a:t>
            </a:r>
            <a:endParaRPr kumimoji="1"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41895" y="6251714"/>
            <a:ext cx="299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Which one is better?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79155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Add</a:t>
            </a:r>
            <a:endParaRPr kumimoji="1" lang="zh-CN" alt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86102" y="1861282"/>
            <a:ext cx="4236740" cy="354738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18939" y="1938151"/>
            <a:ext cx="47074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 * tree, </a:t>
            </a:r>
            <a:r>
              <a:rPr lang="en-US" altLang="zh-CN" sz="15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value)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altLang="zh-CN" sz="1500" dirty="0" smtClean="0">
                <a:latin typeface="Courier"/>
                <a:cs typeface="Courier"/>
              </a:rPr>
              <a:t>(tree == NULL)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 = new Tree;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tree-&gt;value = value;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tree-&gt;left = NULL;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tree-&gt;right = NULL;</a:t>
            </a:r>
          </a:p>
          <a:p>
            <a:pPr algn="just"/>
            <a:r>
              <a:rPr lang="en-US" altLang="zh-CN" sz="1500" dirty="0" smtClean="0">
                <a:latin typeface="Courier"/>
                <a:cs typeface="Courier"/>
              </a:rPr>
              <a:t> }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altLang="zh-CN" sz="1500" dirty="0" smtClean="0">
                <a:latin typeface="Courier"/>
                <a:cs typeface="Courier"/>
              </a:rPr>
              <a:t>(value &lt; tree-&gt;value)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 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(tree-&gt;left, value);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}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else if</a:t>
            </a:r>
            <a:r>
              <a:rPr lang="en-US" altLang="zh-CN" sz="1500" dirty="0" smtClean="0">
                <a:latin typeface="Courier"/>
                <a:cs typeface="Courier"/>
              </a:rPr>
              <a:t>(value &gt; tree-&gt;value){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 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(tree-&gt;right, value);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} 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}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}</a:t>
            </a:r>
            <a:endParaRPr lang="en-US" altLang="zh-CN" sz="1500" dirty="0" smtClean="0">
              <a:latin typeface="Courier"/>
              <a:cs typeface="Courier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717546" y="1860401"/>
            <a:ext cx="4204764" cy="355921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50383" y="1937270"/>
            <a:ext cx="47074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 * </a:t>
            </a:r>
            <a:r>
              <a:rPr lang="en-US" altLang="zh-CN" sz="1500" b="1" dirty="0" smtClean="0">
                <a:solidFill>
                  <a:srgbClr val="0000FF"/>
                </a:solidFill>
                <a:latin typeface="Courier"/>
                <a:cs typeface="Courier"/>
              </a:rPr>
              <a:t>&amp;</a:t>
            </a:r>
            <a:r>
              <a:rPr lang="en-US" altLang="zh-CN" sz="1500" dirty="0" smtClean="0">
                <a:latin typeface="Courier"/>
                <a:cs typeface="Courier"/>
              </a:rPr>
              <a:t> tree, </a:t>
            </a:r>
            <a:r>
              <a:rPr lang="en-US" altLang="zh-CN" sz="15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value)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altLang="zh-CN" sz="1500" dirty="0" smtClean="0">
                <a:latin typeface="Courier"/>
                <a:cs typeface="Courier"/>
              </a:rPr>
              <a:t>(tree == NULL)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 = new Tree;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tree-&gt;value = value;</a:t>
            </a:r>
          </a:p>
          <a:p>
            <a:pPr algn="just"/>
            <a:r>
              <a:rPr lang="en-US" altLang="zh-CN" sz="1500" dirty="0" smtClean="0">
                <a:latin typeface="Courier"/>
                <a:cs typeface="Courier"/>
              </a:rPr>
              <a:t>    tree-&gt;left = NULL;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tree-&gt;right = NULL;</a:t>
            </a:r>
            <a:endParaRPr lang="en-US" altLang="zh-CN" sz="1500" dirty="0">
              <a:latin typeface="Courier"/>
              <a:cs typeface="Courier"/>
            </a:endParaRPr>
          </a:p>
          <a:p>
            <a:pPr algn="just"/>
            <a:r>
              <a:rPr lang="en-US" altLang="zh-CN" sz="1500" dirty="0" smtClean="0">
                <a:latin typeface="Courier"/>
                <a:cs typeface="Courier"/>
              </a:rPr>
              <a:t>  }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altLang="zh-CN" sz="15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altLang="zh-CN" sz="1500" dirty="0" smtClean="0">
                <a:latin typeface="Courier"/>
                <a:cs typeface="Courier"/>
              </a:rPr>
              <a:t>(value &lt; tree-&gt;value) 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 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(tree-&gt;left, value);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} </a:t>
            </a:r>
            <a:r>
              <a:rPr lang="en-US" altLang="zh-CN" sz="1500" b="1" dirty="0" smtClean="0">
                <a:solidFill>
                  <a:srgbClr val="660066"/>
                </a:solidFill>
                <a:latin typeface="Courier"/>
                <a:cs typeface="Courier"/>
              </a:rPr>
              <a:t>else if</a:t>
            </a:r>
            <a:r>
              <a:rPr lang="en-US" altLang="zh-CN" sz="1500" dirty="0" smtClean="0">
                <a:latin typeface="Courier"/>
                <a:cs typeface="Courier"/>
              </a:rPr>
              <a:t>(value &gt; tree-&gt;value){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  </a:t>
            </a:r>
            <a:r>
              <a:rPr lang="en-US" altLang="zh-CN" sz="1500" b="1" dirty="0" smtClean="0">
                <a:latin typeface="Courier"/>
                <a:cs typeface="Courier"/>
              </a:rPr>
              <a:t>add</a:t>
            </a:r>
            <a:r>
              <a:rPr lang="en-US" altLang="zh-CN" sz="1500" dirty="0" smtClean="0">
                <a:latin typeface="Courier"/>
                <a:cs typeface="Courier"/>
              </a:rPr>
              <a:t>(tree-&gt;right, value);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  } 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 </a:t>
            </a:r>
            <a:r>
              <a:rPr lang="en-US" altLang="zh-CN" sz="1500" dirty="0" smtClean="0">
                <a:latin typeface="Courier"/>
                <a:cs typeface="Courier"/>
              </a:rPr>
              <a:t> }</a:t>
            </a:r>
          </a:p>
          <a:p>
            <a:pPr algn="just"/>
            <a:r>
              <a:rPr lang="en-US" altLang="zh-CN" sz="1500" dirty="0">
                <a:latin typeface="Courier"/>
                <a:cs typeface="Courier"/>
              </a:rPr>
              <a:t>}</a:t>
            </a:r>
            <a:endParaRPr lang="en-US" altLang="zh-CN" sz="1500" dirty="0" smtClean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3966" y="1237204"/>
            <a:ext cx="10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Choice 1</a:t>
            </a:r>
            <a:endParaRPr kumimoji="1"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80676" y="1258219"/>
            <a:ext cx="109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Choice 2</a:t>
            </a:r>
            <a:endParaRPr kumimoji="1" lang="zh-CN" altLang="en-US" dirty="0"/>
          </a:p>
        </p:txBody>
      </p:sp>
      <p:sp>
        <p:nvSpPr>
          <p:cNvPr id="4" name="Freeform 3"/>
          <p:cNvSpPr/>
          <p:nvPr/>
        </p:nvSpPr>
        <p:spPr>
          <a:xfrm>
            <a:off x="4368101" y="983353"/>
            <a:ext cx="4652738" cy="4994644"/>
          </a:xfrm>
          <a:custGeom>
            <a:avLst/>
            <a:gdLst>
              <a:gd name="connsiteX0" fmla="*/ 3853562 w 4652738"/>
              <a:gd name="connsiteY0" fmla="*/ 34877 h 4994644"/>
              <a:gd name="connsiteX1" fmla="*/ 3371867 w 4652738"/>
              <a:gd name="connsiteY1" fmla="*/ 23929 h 4994644"/>
              <a:gd name="connsiteX2" fmla="*/ 2966805 w 4652738"/>
              <a:gd name="connsiteY2" fmla="*/ 12980 h 4994644"/>
              <a:gd name="connsiteX3" fmla="*/ 2824486 w 4652738"/>
              <a:gd name="connsiteY3" fmla="*/ 34877 h 4994644"/>
              <a:gd name="connsiteX4" fmla="*/ 2693114 w 4652738"/>
              <a:gd name="connsiteY4" fmla="*/ 67723 h 4994644"/>
              <a:gd name="connsiteX5" fmla="*/ 2507005 w 4652738"/>
              <a:gd name="connsiteY5" fmla="*/ 89621 h 4994644"/>
              <a:gd name="connsiteX6" fmla="*/ 2397528 w 4652738"/>
              <a:gd name="connsiteY6" fmla="*/ 111518 h 4994644"/>
              <a:gd name="connsiteX7" fmla="*/ 1258976 w 4652738"/>
              <a:gd name="connsiteY7" fmla="*/ 144364 h 4994644"/>
              <a:gd name="connsiteX8" fmla="*/ 974338 w 4652738"/>
              <a:gd name="connsiteY8" fmla="*/ 231954 h 4994644"/>
              <a:gd name="connsiteX9" fmla="*/ 875809 w 4652738"/>
              <a:gd name="connsiteY9" fmla="*/ 297646 h 4994644"/>
              <a:gd name="connsiteX10" fmla="*/ 821071 w 4652738"/>
              <a:gd name="connsiteY10" fmla="*/ 352390 h 4994644"/>
              <a:gd name="connsiteX11" fmla="*/ 722543 w 4652738"/>
              <a:gd name="connsiteY11" fmla="*/ 396185 h 4994644"/>
              <a:gd name="connsiteX12" fmla="*/ 580223 w 4652738"/>
              <a:gd name="connsiteY12" fmla="*/ 516621 h 4994644"/>
              <a:gd name="connsiteX13" fmla="*/ 448852 w 4652738"/>
              <a:gd name="connsiteY13" fmla="*/ 615159 h 4994644"/>
              <a:gd name="connsiteX14" fmla="*/ 273690 w 4652738"/>
              <a:gd name="connsiteY14" fmla="*/ 790338 h 4994644"/>
              <a:gd name="connsiteX15" fmla="*/ 197057 w 4652738"/>
              <a:gd name="connsiteY15" fmla="*/ 866979 h 4994644"/>
              <a:gd name="connsiteX16" fmla="*/ 109476 w 4652738"/>
              <a:gd name="connsiteY16" fmla="*/ 1053108 h 4994644"/>
              <a:gd name="connsiteX17" fmla="*/ 21895 w 4652738"/>
              <a:gd name="connsiteY17" fmla="*/ 1370620 h 4994644"/>
              <a:gd name="connsiteX18" fmla="*/ 0 w 4652738"/>
              <a:gd name="connsiteY18" fmla="*/ 1512954 h 4994644"/>
              <a:gd name="connsiteX19" fmla="*/ 43790 w 4652738"/>
              <a:gd name="connsiteY19" fmla="*/ 1885210 h 4994644"/>
              <a:gd name="connsiteX20" fmla="*/ 153266 w 4652738"/>
              <a:gd name="connsiteY20" fmla="*/ 2213671 h 4994644"/>
              <a:gd name="connsiteX21" fmla="*/ 131371 w 4652738"/>
              <a:gd name="connsiteY21" fmla="*/ 2465492 h 4994644"/>
              <a:gd name="connsiteX22" fmla="*/ 87581 w 4652738"/>
              <a:gd name="connsiteY22" fmla="*/ 2859645 h 4994644"/>
              <a:gd name="connsiteX23" fmla="*/ 76633 w 4652738"/>
              <a:gd name="connsiteY23" fmla="*/ 3363286 h 4994644"/>
              <a:gd name="connsiteX24" fmla="*/ 43790 w 4652738"/>
              <a:gd name="connsiteY24" fmla="*/ 4064004 h 4994644"/>
              <a:gd name="connsiteX25" fmla="*/ 87581 w 4652738"/>
              <a:gd name="connsiteY25" fmla="*/ 4228234 h 4994644"/>
              <a:gd name="connsiteX26" fmla="*/ 339376 w 4652738"/>
              <a:gd name="connsiteY26" fmla="*/ 4622388 h 4994644"/>
              <a:gd name="connsiteX27" fmla="*/ 853914 w 4652738"/>
              <a:gd name="connsiteY27" fmla="*/ 4918003 h 4994644"/>
              <a:gd name="connsiteX28" fmla="*/ 1598352 w 4652738"/>
              <a:gd name="connsiteY28" fmla="*/ 4994644 h 4994644"/>
              <a:gd name="connsiteX29" fmla="*/ 1861095 w 4652738"/>
              <a:gd name="connsiteY29" fmla="*/ 4972747 h 4994644"/>
              <a:gd name="connsiteX30" fmla="*/ 1981519 w 4652738"/>
              <a:gd name="connsiteY30" fmla="*/ 4918003 h 4994644"/>
              <a:gd name="connsiteX31" fmla="*/ 2025309 w 4652738"/>
              <a:gd name="connsiteY31" fmla="*/ 4907055 h 4994644"/>
              <a:gd name="connsiteX32" fmla="*/ 2736905 w 4652738"/>
              <a:gd name="connsiteY32" fmla="*/ 4775670 h 4994644"/>
              <a:gd name="connsiteX33" fmla="*/ 3667452 w 4652738"/>
              <a:gd name="connsiteY33" fmla="*/ 4677132 h 4994644"/>
              <a:gd name="connsiteX34" fmla="*/ 4083462 w 4652738"/>
              <a:gd name="connsiteY34" fmla="*/ 4600491 h 4994644"/>
              <a:gd name="connsiteX35" fmla="*/ 4247676 w 4652738"/>
              <a:gd name="connsiteY35" fmla="*/ 4501952 h 4994644"/>
              <a:gd name="connsiteX36" fmla="*/ 4302414 w 4652738"/>
              <a:gd name="connsiteY36" fmla="*/ 4480055 h 4994644"/>
              <a:gd name="connsiteX37" fmla="*/ 4357153 w 4652738"/>
              <a:gd name="connsiteY37" fmla="*/ 4447209 h 4994644"/>
              <a:gd name="connsiteX38" fmla="*/ 4411891 w 4652738"/>
              <a:gd name="connsiteY38" fmla="*/ 4425311 h 4994644"/>
              <a:gd name="connsiteX39" fmla="*/ 4455681 w 4652738"/>
              <a:gd name="connsiteY39" fmla="*/ 4403414 h 4994644"/>
              <a:gd name="connsiteX40" fmla="*/ 4510419 w 4652738"/>
              <a:gd name="connsiteY40" fmla="*/ 4326773 h 4994644"/>
              <a:gd name="connsiteX41" fmla="*/ 4521367 w 4652738"/>
              <a:gd name="connsiteY41" fmla="*/ 4261080 h 4994644"/>
              <a:gd name="connsiteX42" fmla="*/ 4543262 w 4652738"/>
              <a:gd name="connsiteY42" fmla="*/ 4107798 h 4994644"/>
              <a:gd name="connsiteX43" fmla="*/ 4554210 w 4652738"/>
              <a:gd name="connsiteY43" fmla="*/ 3023876 h 4994644"/>
              <a:gd name="connsiteX44" fmla="*/ 4576105 w 4652738"/>
              <a:gd name="connsiteY44" fmla="*/ 2815850 h 4994644"/>
              <a:gd name="connsiteX45" fmla="*/ 4598000 w 4652738"/>
              <a:gd name="connsiteY45" fmla="*/ 1469159 h 4994644"/>
              <a:gd name="connsiteX46" fmla="*/ 4652738 w 4652738"/>
              <a:gd name="connsiteY46" fmla="*/ 1228287 h 4994644"/>
              <a:gd name="connsiteX47" fmla="*/ 4641791 w 4652738"/>
              <a:gd name="connsiteY47" fmla="*/ 976467 h 4994644"/>
              <a:gd name="connsiteX48" fmla="*/ 4608948 w 4652738"/>
              <a:gd name="connsiteY48" fmla="*/ 921723 h 4994644"/>
              <a:gd name="connsiteX49" fmla="*/ 4565157 w 4652738"/>
              <a:gd name="connsiteY49" fmla="*/ 834133 h 4994644"/>
              <a:gd name="connsiteX50" fmla="*/ 4422838 w 4652738"/>
              <a:gd name="connsiteY50" fmla="*/ 615159 h 4994644"/>
              <a:gd name="connsiteX51" fmla="*/ 4203886 w 4652738"/>
              <a:gd name="connsiteY51" fmla="*/ 341441 h 4994644"/>
              <a:gd name="connsiteX52" fmla="*/ 3941143 w 4652738"/>
              <a:gd name="connsiteY52" fmla="*/ 144364 h 4994644"/>
              <a:gd name="connsiteX53" fmla="*/ 3875457 w 4652738"/>
              <a:gd name="connsiteY53" fmla="*/ 122467 h 499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652738" h="4994644">
                <a:moveTo>
                  <a:pt x="3853562" y="34877"/>
                </a:moveTo>
                <a:cubicBezTo>
                  <a:pt x="3692997" y="31228"/>
                  <a:pt x="3532280" y="31819"/>
                  <a:pt x="3371867" y="23929"/>
                </a:cubicBezTo>
                <a:cubicBezTo>
                  <a:pt x="2934600" y="2422"/>
                  <a:pt x="3457061" y="-11536"/>
                  <a:pt x="2966805" y="12980"/>
                </a:cubicBezTo>
                <a:cubicBezTo>
                  <a:pt x="2919365" y="20279"/>
                  <a:pt x="2871552" y="25463"/>
                  <a:pt x="2824486" y="34877"/>
                </a:cubicBezTo>
                <a:cubicBezTo>
                  <a:pt x="2780224" y="43730"/>
                  <a:pt x="2737596" y="60053"/>
                  <a:pt x="2693114" y="67723"/>
                </a:cubicBezTo>
                <a:cubicBezTo>
                  <a:pt x="2631558" y="78337"/>
                  <a:pt x="2568795" y="80466"/>
                  <a:pt x="2507005" y="89621"/>
                </a:cubicBezTo>
                <a:cubicBezTo>
                  <a:pt x="2470192" y="95075"/>
                  <a:pt x="2434707" y="109887"/>
                  <a:pt x="2397528" y="111518"/>
                </a:cubicBezTo>
                <a:cubicBezTo>
                  <a:pt x="2018217" y="128156"/>
                  <a:pt x="1638493" y="133415"/>
                  <a:pt x="1258976" y="144364"/>
                </a:cubicBezTo>
                <a:cubicBezTo>
                  <a:pt x="1134319" y="173698"/>
                  <a:pt x="1076717" y="175071"/>
                  <a:pt x="974338" y="231954"/>
                </a:cubicBezTo>
                <a:cubicBezTo>
                  <a:pt x="939833" y="251125"/>
                  <a:pt x="906847" y="273257"/>
                  <a:pt x="875809" y="297646"/>
                </a:cubicBezTo>
                <a:cubicBezTo>
                  <a:pt x="855519" y="313590"/>
                  <a:pt x="842777" y="338435"/>
                  <a:pt x="821071" y="352390"/>
                </a:cubicBezTo>
                <a:cubicBezTo>
                  <a:pt x="790839" y="371827"/>
                  <a:pt x="752237" y="375937"/>
                  <a:pt x="722543" y="396185"/>
                </a:cubicBezTo>
                <a:cubicBezTo>
                  <a:pt x="671197" y="431197"/>
                  <a:pt x="628750" y="477796"/>
                  <a:pt x="580223" y="516621"/>
                </a:cubicBezTo>
                <a:cubicBezTo>
                  <a:pt x="537480" y="550819"/>
                  <a:pt x="489683" y="578699"/>
                  <a:pt x="448852" y="615159"/>
                </a:cubicBezTo>
                <a:cubicBezTo>
                  <a:pt x="387258" y="670159"/>
                  <a:pt x="332077" y="731945"/>
                  <a:pt x="273690" y="790338"/>
                </a:cubicBezTo>
                <a:cubicBezTo>
                  <a:pt x="248146" y="815885"/>
                  <a:pt x="213212" y="834665"/>
                  <a:pt x="197057" y="866979"/>
                </a:cubicBezTo>
                <a:cubicBezTo>
                  <a:pt x="168273" y="924553"/>
                  <a:pt x="132299" y="993192"/>
                  <a:pt x="109476" y="1053108"/>
                </a:cubicBezTo>
                <a:cubicBezTo>
                  <a:pt x="68060" y="1161836"/>
                  <a:pt x="45152" y="1254321"/>
                  <a:pt x="21895" y="1370620"/>
                </a:cubicBezTo>
                <a:cubicBezTo>
                  <a:pt x="12482" y="1417691"/>
                  <a:pt x="7298" y="1465509"/>
                  <a:pt x="0" y="1512954"/>
                </a:cubicBezTo>
                <a:cubicBezTo>
                  <a:pt x="14597" y="1637039"/>
                  <a:pt x="17093" y="1763155"/>
                  <a:pt x="43790" y="1885210"/>
                </a:cubicBezTo>
                <a:cubicBezTo>
                  <a:pt x="68450" y="1997953"/>
                  <a:pt x="153266" y="2213671"/>
                  <a:pt x="153266" y="2213671"/>
                </a:cubicBezTo>
                <a:cubicBezTo>
                  <a:pt x="145968" y="2297611"/>
                  <a:pt x="139895" y="2381667"/>
                  <a:pt x="131371" y="2465492"/>
                </a:cubicBezTo>
                <a:cubicBezTo>
                  <a:pt x="117998" y="2597007"/>
                  <a:pt x="95626" y="2727697"/>
                  <a:pt x="87581" y="2859645"/>
                </a:cubicBezTo>
                <a:cubicBezTo>
                  <a:pt x="77362" y="3027254"/>
                  <a:pt x="79957" y="3195399"/>
                  <a:pt x="76633" y="3363286"/>
                </a:cubicBezTo>
                <a:cubicBezTo>
                  <a:pt x="63943" y="4004196"/>
                  <a:pt x="109421" y="3768632"/>
                  <a:pt x="43790" y="4064004"/>
                </a:cubicBezTo>
                <a:cubicBezTo>
                  <a:pt x="58387" y="4118747"/>
                  <a:pt x="65456" y="4176077"/>
                  <a:pt x="87581" y="4228234"/>
                </a:cubicBezTo>
                <a:cubicBezTo>
                  <a:pt x="125049" y="4316560"/>
                  <a:pt x="273137" y="4558035"/>
                  <a:pt x="339376" y="4622388"/>
                </a:cubicBezTo>
                <a:cubicBezTo>
                  <a:pt x="465268" y="4744696"/>
                  <a:pt x="685708" y="4869532"/>
                  <a:pt x="853914" y="4918003"/>
                </a:cubicBezTo>
                <a:cubicBezTo>
                  <a:pt x="1134962" y="4998991"/>
                  <a:pt x="1310449" y="4986175"/>
                  <a:pt x="1598352" y="4994644"/>
                </a:cubicBezTo>
                <a:cubicBezTo>
                  <a:pt x="1685933" y="4987345"/>
                  <a:pt x="1774917" y="4989984"/>
                  <a:pt x="1861095" y="4972747"/>
                </a:cubicBezTo>
                <a:cubicBezTo>
                  <a:pt x="1904333" y="4964099"/>
                  <a:pt x="1940579" y="4934381"/>
                  <a:pt x="1981519" y="4918003"/>
                </a:cubicBezTo>
                <a:cubicBezTo>
                  <a:pt x="1995489" y="4912415"/>
                  <a:pt x="2010523" y="4909841"/>
                  <a:pt x="2025309" y="4907055"/>
                </a:cubicBezTo>
                <a:cubicBezTo>
                  <a:pt x="2262346" y="4862392"/>
                  <a:pt x="2496894" y="4799673"/>
                  <a:pt x="2736905" y="4775670"/>
                </a:cubicBezTo>
                <a:cubicBezTo>
                  <a:pt x="3011764" y="4748181"/>
                  <a:pt x="3366312" y="4721205"/>
                  <a:pt x="3667452" y="4677132"/>
                </a:cubicBezTo>
                <a:cubicBezTo>
                  <a:pt x="3972864" y="4632433"/>
                  <a:pt x="3870171" y="4653819"/>
                  <a:pt x="4083462" y="4600491"/>
                </a:cubicBezTo>
                <a:cubicBezTo>
                  <a:pt x="4367732" y="4458341"/>
                  <a:pt x="3982317" y="4656761"/>
                  <a:pt x="4247676" y="4501952"/>
                </a:cubicBezTo>
                <a:cubicBezTo>
                  <a:pt x="4264650" y="4492049"/>
                  <a:pt x="4284837" y="4488844"/>
                  <a:pt x="4302414" y="4480055"/>
                </a:cubicBezTo>
                <a:cubicBezTo>
                  <a:pt x="4321446" y="4470538"/>
                  <a:pt x="4338121" y="4456726"/>
                  <a:pt x="4357153" y="4447209"/>
                </a:cubicBezTo>
                <a:cubicBezTo>
                  <a:pt x="4374730" y="4438420"/>
                  <a:pt x="4393933" y="4433293"/>
                  <a:pt x="4411891" y="4425311"/>
                </a:cubicBezTo>
                <a:cubicBezTo>
                  <a:pt x="4426804" y="4418682"/>
                  <a:pt x="4441084" y="4410713"/>
                  <a:pt x="4455681" y="4403414"/>
                </a:cubicBezTo>
                <a:cubicBezTo>
                  <a:pt x="4456460" y="4402375"/>
                  <a:pt x="4507217" y="4336379"/>
                  <a:pt x="4510419" y="4326773"/>
                </a:cubicBezTo>
                <a:cubicBezTo>
                  <a:pt x="4517439" y="4305712"/>
                  <a:pt x="4518228" y="4283057"/>
                  <a:pt x="4521367" y="4261080"/>
                </a:cubicBezTo>
                <a:cubicBezTo>
                  <a:pt x="4548769" y="4069248"/>
                  <a:pt x="4517140" y="4264544"/>
                  <a:pt x="4543262" y="4107798"/>
                </a:cubicBezTo>
                <a:cubicBezTo>
                  <a:pt x="4546911" y="3746491"/>
                  <a:pt x="4547582" y="3385141"/>
                  <a:pt x="4554210" y="3023876"/>
                </a:cubicBezTo>
                <a:cubicBezTo>
                  <a:pt x="4554523" y="3006810"/>
                  <a:pt x="4573651" y="2837936"/>
                  <a:pt x="4576105" y="2815850"/>
                </a:cubicBezTo>
                <a:cubicBezTo>
                  <a:pt x="4583403" y="2366953"/>
                  <a:pt x="4576354" y="1917593"/>
                  <a:pt x="4598000" y="1469159"/>
                </a:cubicBezTo>
                <a:cubicBezTo>
                  <a:pt x="4601970" y="1386917"/>
                  <a:pt x="4652738" y="1228287"/>
                  <a:pt x="4652738" y="1228287"/>
                </a:cubicBezTo>
                <a:cubicBezTo>
                  <a:pt x="4649089" y="1144347"/>
                  <a:pt x="4653672" y="1059642"/>
                  <a:pt x="4641791" y="976467"/>
                </a:cubicBezTo>
                <a:cubicBezTo>
                  <a:pt x="4638782" y="955401"/>
                  <a:pt x="4619036" y="940460"/>
                  <a:pt x="4608948" y="921723"/>
                </a:cubicBezTo>
                <a:cubicBezTo>
                  <a:pt x="4593473" y="892982"/>
                  <a:pt x="4578014" y="864136"/>
                  <a:pt x="4565157" y="834133"/>
                </a:cubicBezTo>
                <a:cubicBezTo>
                  <a:pt x="4492885" y="665481"/>
                  <a:pt x="4641501" y="902902"/>
                  <a:pt x="4422838" y="615159"/>
                </a:cubicBezTo>
                <a:cubicBezTo>
                  <a:pt x="4321204" y="481416"/>
                  <a:pt x="4332959" y="476673"/>
                  <a:pt x="4203886" y="341441"/>
                </a:cubicBezTo>
                <a:cubicBezTo>
                  <a:pt x="4139820" y="274318"/>
                  <a:pt x="4016712" y="182151"/>
                  <a:pt x="3941143" y="144364"/>
                </a:cubicBezTo>
                <a:cubicBezTo>
                  <a:pt x="3890824" y="119203"/>
                  <a:pt x="3913672" y="122467"/>
                  <a:pt x="3875457" y="122467"/>
                </a:cubicBezTo>
              </a:path>
            </a:pathLst>
          </a:custGeom>
          <a:ln w="76200" cmpd="sng">
            <a:solidFill>
              <a:schemeClr val="accent2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1895" y="6251714"/>
            <a:ext cx="299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Which one is better?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3058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22616"/>
            <a:ext cx="9144000" cy="613538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Big O?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Balanced Add and Remove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81" y="1305039"/>
            <a:ext cx="4445000" cy="444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711450">
            <a:off x="5243882" y="5572895"/>
            <a:ext cx="2494643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Leonidas </a:t>
            </a:r>
            <a:r>
              <a:rPr kumimoji="1" lang="en-US" altLang="zh-CN" sz="2400" dirty="0" err="1" smtClean="0"/>
              <a:t>Guibas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7253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Note: Beyond Scope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899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H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He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Li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376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/>
          <p:nvPr/>
        </p:nvGrpSpPr>
        <p:grpSpPr>
          <a:xfrm>
            <a:off x="2757705" y="1331685"/>
            <a:ext cx="2463810" cy="954559"/>
            <a:chOff x="2757705" y="1331685"/>
            <a:chExt cx="2463810" cy="954559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4568372" y="188081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2757705" y="1331685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0" name="AutoShape 111"/>
            <p:cNvCxnSpPr>
              <a:cxnSpLocks noChangeShapeType="1"/>
            </p:cNvCxnSpPr>
            <p:nvPr/>
          </p:nvCxnSpPr>
          <p:spPr bwMode="auto">
            <a:xfrm>
              <a:off x="2819400" y="1371600"/>
              <a:ext cx="1104900" cy="2714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3" name="Group 28"/>
          <p:cNvGrpSpPr/>
          <p:nvPr/>
        </p:nvGrpSpPr>
        <p:grpSpPr>
          <a:xfrm>
            <a:off x="4905830" y="1384348"/>
            <a:ext cx="376175" cy="380347"/>
            <a:chOff x="4905830" y="1384348"/>
            <a:chExt cx="376175" cy="380347"/>
          </a:xfrm>
        </p:grpSpPr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977205" y="138434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He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Li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610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/>
          <p:nvPr/>
        </p:nvGrpSpPr>
        <p:grpSpPr>
          <a:xfrm>
            <a:off x="2757705" y="1331685"/>
            <a:ext cx="2463810" cy="954559"/>
            <a:chOff x="2757705" y="1331685"/>
            <a:chExt cx="2463810" cy="954559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flipV="1">
              <a:off x="4568372" y="188081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2757705" y="1331685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0" name="AutoShape 111"/>
            <p:cNvCxnSpPr>
              <a:cxnSpLocks noChangeShapeType="1"/>
            </p:cNvCxnSpPr>
            <p:nvPr/>
          </p:nvCxnSpPr>
          <p:spPr bwMode="auto">
            <a:xfrm>
              <a:off x="2819400" y="1371600"/>
              <a:ext cx="1104900" cy="2714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3" name="Group 28"/>
          <p:cNvGrpSpPr/>
          <p:nvPr/>
        </p:nvGrpSpPr>
        <p:grpSpPr>
          <a:xfrm>
            <a:off x="4905830" y="1384348"/>
            <a:ext cx="376175" cy="380347"/>
            <a:chOff x="4905830" y="1384348"/>
            <a:chExt cx="376175" cy="380347"/>
          </a:xfrm>
        </p:grpSpPr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977205" y="138434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Li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38682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Pointers by Reference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436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/>
          <p:nvPr/>
        </p:nvGrpSpPr>
        <p:grpSpPr>
          <a:xfrm>
            <a:off x="2757705" y="1331685"/>
            <a:ext cx="2524300" cy="954559"/>
            <a:chOff x="2757705" y="1331685"/>
            <a:chExt cx="2524300" cy="954559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2757705" y="1331685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0" name="AutoShape 111"/>
            <p:cNvCxnSpPr>
              <a:cxnSpLocks noChangeShapeType="1"/>
            </p:cNvCxnSpPr>
            <p:nvPr/>
          </p:nvCxnSpPr>
          <p:spPr bwMode="auto">
            <a:xfrm>
              <a:off x="2819400" y="1371600"/>
              <a:ext cx="1104900" cy="2714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977205" y="138434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+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</p:grpSp>
      <p:sp>
        <p:nvSpPr>
          <p:cNvPr id="31" name="Rectangle 30"/>
          <p:cNvSpPr/>
          <p:nvPr/>
        </p:nvSpPr>
        <p:spPr bwMode="auto">
          <a:xfrm>
            <a:off x="5221500" y="2883261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5221500" y="3302361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5661648" y="3515965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86385" y="28627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Helvetica Neue"/>
                <a:cs typeface="Helvetica Neue"/>
              </a:rPr>
              <a:t>He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V="1">
            <a:off x="5226337" y="331335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5863757" y="331627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Oval 36"/>
          <p:cNvSpPr/>
          <p:nvPr/>
        </p:nvSpPr>
        <p:spPr bwMode="auto">
          <a:xfrm>
            <a:off x="4855464" y="203625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6201215" y="2880116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272590" y="281980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4886479" y="2068286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Li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454582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/>
          <p:nvPr/>
        </p:nvGrpSpPr>
        <p:grpSpPr>
          <a:xfrm>
            <a:off x="2757705" y="1331685"/>
            <a:ext cx="2524300" cy="954559"/>
            <a:chOff x="2757705" y="1331685"/>
            <a:chExt cx="2524300" cy="954559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2757705" y="1331685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0" name="AutoShape 111"/>
            <p:cNvCxnSpPr>
              <a:cxnSpLocks noChangeShapeType="1"/>
            </p:cNvCxnSpPr>
            <p:nvPr/>
          </p:nvCxnSpPr>
          <p:spPr bwMode="auto">
            <a:xfrm>
              <a:off x="2819400" y="1371600"/>
              <a:ext cx="1104900" cy="2714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977205" y="138434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+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</p:grpSp>
      <p:sp>
        <p:nvSpPr>
          <p:cNvPr id="31" name="Rectangle 30"/>
          <p:cNvSpPr/>
          <p:nvPr/>
        </p:nvSpPr>
        <p:spPr bwMode="auto">
          <a:xfrm>
            <a:off x="5221500" y="2883261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5221500" y="3302361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5661648" y="3515965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86385" y="28627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Helvetica Neue"/>
                <a:cs typeface="Helvetica Neue"/>
              </a:rPr>
              <a:t>He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V="1">
            <a:off x="5226337" y="331335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5863757" y="331627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Oval 36"/>
          <p:cNvSpPr/>
          <p:nvPr/>
        </p:nvSpPr>
        <p:spPr bwMode="auto">
          <a:xfrm>
            <a:off x="4855464" y="203625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6201215" y="2880116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272590" y="281980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4886479" y="2068286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73632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/>
          <p:nvPr/>
        </p:nvGrpSpPr>
        <p:grpSpPr>
          <a:xfrm>
            <a:off x="2757705" y="1331685"/>
            <a:ext cx="2560585" cy="954559"/>
            <a:chOff x="2757705" y="1331685"/>
            <a:chExt cx="2560585" cy="954559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Oval 24"/>
            <p:cNvSpPr/>
            <p:nvPr/>
          </p:nvSpPr>
          <p:spPr bwMode="auto">
            <a:xfrm>
              <a:off x="2757705" y="1331685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0" name="AutoShape 111"/>
            <p:cNvCxnSpPr>
              <a:cxnSpLocks noChangeShapeType="1"/>
            </p:cNvCxnSpPr>
            <p:nvPr/>
          </p:nvCxnSpPr>
          <p:spPr bwMode="auto">
            <a:xfrm>
              <a:off x="2819400" y="1371600"/>
              <a:ext cx="1104900" cy="27146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913085" y="1396443"/>
              <a:ext cx="4052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++</a:t>
              </a:r>
              <a:endParaRPr lang="en-US" sz="1100" b="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31" name="Rectangle 30"/>
          <p:cNvSpPr/>
          <p:nvPr/>
        </p:nvSpPr>
        <p:spPr bwMode="auto">
          <a:xfrm>
            <a:off x="5221500" y="2883261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5221500" y="3302361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5661648" y="3515965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86385" y="2862701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Helvetica Neue"/>
                <a:cs typeface="Helvetica Neue"/>
              </a:rPr>
              <a:t>He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V="1">
            <a:off x="5226337" y="331335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Oval 36"/>
          <p:cNvSpPr/>
          <p:nvPr/>
        </p:nvSpPr>
        <p:spPr bwMode="auto">
          <a:xfrm>
            <a:off x="4855464" y="203625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6201215" y="2880116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6272590" y="281980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+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4886479" y="2068286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6528995" y="4315336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41" name="Straight Connector 40"/>
          <p:cNvCxnSpPr>
            <a:stCxn id="38" idx="1"/>
            <a:endCxn id="38" idx="3"/>
          </p:cNvCxnSpPr>
          <p:nvPr/>
        </p:nvCxnSpPr>
        <p:spPr bwMode="auto">
          <a:xfrm rot="10800000" flipH="1">
            <a:off x="6528995" y="4734436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>
            <a:off x="6969143" y="4948040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6793880" y="429477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Helvetica Neue"/>
                <a:cs typeface="Helvetica Neue"/>
              </a:rPr>
              <a:t>Li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 flipV="1">
            <a:off x="6533832" y="4745426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Oval 45"/>
          <p:cNvSpPr/>
          <p:nvPr/>
        </p:nvSpPr>
        <p:spPr bwMode="auto">
          <a:xfrm>
            <a:off x="6162959" y="3468333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16200000" flipH="1">
            <a:off x="7508710" y="4312191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7580085" y="425188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cxnSp>
        <p:nvCxnSpPr>
          <p:cNvPr id="56" name="Straight Arrow Connector 55"/>
          <p:cNvCxnSpPr/>
          <p:nvPr/>
        </p:nvCxnSpPr>
        <p:spPr bwMode="auto">
          <a:xfrm>
            <a:off x="6193974" y="3500361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64" name="Straight Connector 63"/>
          <p:cNvCxnSpPr/>
          <p:nvPr/>
        </p:nvCxnSpPr>
        <p:spPr bwMode="auto">
          <a:xfrm flipV="1">
            <a:off x="7186990" y="4736495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50634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59"/>
          <p:cNvGrpSpPr/>
          <p:nvPr/>
        </p:nvGrpSpPr>
        <p:grpSpPr>
          <a:xfrm>
            <a:off x="3926115" y="1427240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V="1">
              <a:off x="3930952" y="187789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TextBox 11"/>
          <p:cNvSpPr txBox="1"/>
          <p:nvPr/>
        </p:nvSpPr>
        <p:spPr>
          <a:xfrm>
            <a:off x="4913085" y="1396443"/>
            <a:ext cx="405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++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Group 58"/>
          <p:cNvGrpSpPr/>
          <p:nvPr/>
        </p:nvGrpSpPr>
        <p:grpSpPr>
          <a:xfrm>
            <a:off x="4855464" y="2036258"/>
            <a:ext cx="1007101" cy="838537"/>
            <a:chOff x="4855464" y="2036258"/>
            <a:chExt cx="1007101" cy="838537"/>
          </a:xfrm>
        </p:grpSpPr>
        <p:sp>
          <p:nvSpPr>
            <p:cNvPr id="37" name="Oval 36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" name="Group 58"/>
          <p:cNvGrpSpPr/>
          <p:nvPr/>
        </p:nvGrpSpPr>
        <p:grpSpPr>
          <a:xfrm>
            <a:off x="3427634" y="1479390"/>
            <a:ext cx="4424596" cy="2209800"/>
            <a:chOff x="3427634" y="1479390"/>
            <a:chExt cx="4424596" cy="2209800"/>
          </a:xfrm>
        </p:grpSpPr>
        <p:sp>
          <p:nvSpPr>
            <p:cNvPr id="57" name="Oval 56"/>
            <p:cNvSpPr/>
            <p:nvPr/>
          </p:nvSpPr>
          <p:spPr bwMode="auto">
            <a:xfrm rot="2089640">
              <a:off x="3427634" y="1479390"/>
              <a:ext cx="3657600" cy="2209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80630" y="1828800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Rotate left</a:t>
              </a:r>
              <a:endParaRPr lang="en-US" sz="2000" b="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5" name="Group 61"/>
          <p:cNvGrpSpPr/>
          <p:nvPr/>
        </p:nvGrpSpPr>
        <p:grpSpPr>
          <a:xfrm>
            <a:off x="5221500" y="2862701"/>
            <a:ext cx="2663385" cy="2291079"/>
            <a:chOff x="5221500" y="2862701"/>
            <a:chExt cx="2663385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5221500" y="2883261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5221500" y="3302361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661648" y="3515965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5486385" y="2862701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He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6201215" y="2880116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6528995" y="431533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6528995" y="473443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6969143" y="494804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6793880" y="429477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Li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6533832" y="474542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6162959" y="3468333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7508710" y="431219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7580085" y="425188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>
              <a:off x="6193974" y="3500361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7184330" y="473649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0" name="TextBox 39"/>
          <p:cNvSpPr txBox="1"/>
          <p:nvPr/>
        </p:nvSpPr>
        <p:spPr>
          <a:xfrm>
            <a:off x="6272590" y="281980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+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cxnSp>
        <p:nvCxnSpPr>
          <p:cNvPr id="59" name="Straight Connector 58"/>
          <p:cNvCxnSpPr/>
          <p:nvPr/>
        </p:nvCxnSpPr>
        <p:spPr bwMode="auto">
          <a:xfrm flipV="1">
            <a:off x="5226337" y="331335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686625" y="281497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77190" y="137523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grpSp>
        <p:nvGrpSpPr>
          <p:cNvPr id="6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3287490" y="332061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9622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 0.20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106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 -0.209 " pathEditMode="relative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0" grpId="0"/>
      <p:bldP spid="61" grpId="0"/>
      <p:bldP spid="6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59"/>
          <p:cNvGrpSpPr/>
          <p:nvPr/>
        </p:nvGrpSpPr>
        <p:grpSpPr>
          <a:xfrm>
            <a:off x="2639180" y="2867780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61"/>
          <p:cNvGrpSpPr/>
          <p:nvPr/>
        </p:nvGrpSpPr>
        <p:grpSpPr>
          <a:xfrm>
            <a:off x="3929745" y="1432075"/>
            <a:ext cx="2663385" cy="2291079"/>
            <a:chOff x="5221500" y="2862701"/>
            <a:chExt cx="2663385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5221500" y="2883261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5221500" y="3302361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661648" y="3515965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5486385" y="2862701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He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6201215" y="2880116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6528995" y="431533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6528995" y="473443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6969143" y="494804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6793880" y="429477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Li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6533832" y="474542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6162959" y="3468333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7508710" y="431219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7580085" y="425188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>
              <a:off x="6193974" y="3500361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7184330" y="473649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TextBox 60"/>
          <p:cNvSpPr txBox="1"/>
          <p:nvPr/>
        </p:nvSpPr>
        <p:spPr>
          <a:xfrm>
            <a:off x="3686625" y="281497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77190" y="137523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grpSp>
        <p:nvGrpSpPr>
          <p:cNvPr id="4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3287490" y="332061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flipV="1">
            <a:off x="2654905" y="3312497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6499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59"/>
          <p:cNvGrpSpPr/>
          <p:nvPr/>
        </p:nvGrpSpPr>
        <p:grpSpPr>
          <a:xfrm>
            <a:off x="2639180" y="2867780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61"/>
          <p:cNvGrpSpPr/>
          <p:nvPr/>
        </p:nvGrpSpPr>
        <p:grpSpPr>
          <a:xfrm>
            <a:off x="3917650" y="1432075"/>
            <a:ext cx="2663385" cy="2291079"/>
            <a:chOff x="5221500" y="2862701"/>
            <a:chExt cx="2663385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5221500" y="2883261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5221500" y="3302361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661648" y="3515965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5486385" y="2862701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He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6201215" y="2880116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6528995" y="431533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6528995" y="473443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6969143" y="494804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6793880" y="429477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Li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6533832" y="474542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6162959" y="3468333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7508710" y="431219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7580085" y="425188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>
              <a:off x="6193974" y="3500361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7184330" y="473649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TextBox 60"/>
          <p:cNvSpPr txBox="1"/>
          <p:nvPr/>
        </p:nvSpPr>
        <p:spPr>
          <a:xfrm>
            <a:off x="3686625" y="281497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–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77190" y="137523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–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grpSp>
        <p:nvGrpSpPr>
          <p:cNvPr id="4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3287490" y="332061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B</a:t>
            </a:r>
            <a:endParaRPr lang="en-US" sz="2400" b="0" dirty="0"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grpSp>
        <p:nvGrpSpPr>
          <p:cNvPr id="5" name="Group 59"/>
          <p:cNvGrpSpPr/>
          <p:nvPr/>
        </p:nvGrpSpPr>
        <p:grpSpPr>
          <a:xfrm>
            <a:off x="1672045" y="4138990"/>
            <a:ext cx="1299755" cy="859004"/>
            <a:chOff x="3926115" y="1427240"/>
            <a:chExt cx="1299755" cy="85900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9" name="Straight Connector 48"/>
            <p:cNvCxnSpPr>
              <a:stCxn id="48" idx="1"/>
              <a:endCxn id="48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Be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58"/>
          <p:cNvGrpSpPr/>
          <p:nvPr/>
        </p:nvGrpSpPr>
        <p:grpSpPr>
          <a:xfrm flipH="1">
            <a:off x="2317931" y="3477380"/>
            <a:ext cx="704719" cy="661610"/>
            <a:chOff x="4855464" y="2036258"/>
            <a:chExt cx="704719" cy="661610"/>
          </a:xfrm>
        </p:grpSpPr>
        <p:sp>
          <p:nvSpPr>
            <p:cNvPr id="54" name="Oval 5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57" name="Straight Arrow Connector 56"/>
            <p:cNvCxnSpPr>
              <a:endCxn id="51" idx="0"/>
            </p:cNvCxnSpPr>
            <p:nvPr/>
          </p:nvCxnSpPr>
          <p:spPr bwMode="auto">
            <a:xfrm rot="10800000" flipH="1" flipV="1">
              <a:off x="4886478" y="2068286"/>
              <a:ext cx="673705" cy="6295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59" name="Straight Connector 58"/>
          <p:cNvCxnSpPr/>
          <p:nvPr/>
        </p:nvCxnSpPr>
        <p:spPr bwMode="auto">
          <a:xfrm flipV="1">
            <a:off x="2325915" y="458694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 flipV="1">
            <a:off x="1676400" y="459619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31105" y="4094893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87117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59"/>
          <p:cNvGrpSpPr/>
          <p:nvPr/>
        </p:nvGrpSpPr>
        <p:grpSpPr>
          <a:xfrm>
            <a:off x="2639180" y="2867780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61"/>
          <p:cNvGrpSpPr/>
          <p:nvPr/>
        </p:nvGrpSpPr>
        <p:grpSpPr>
          <a:xfrm>
            <a:off x="3917650" y="1432075"/>
            <a:ext cx="2663385" cy="2291079"/>
            <a:chOff x="5221500" y="2862701"/>
            <a:chExt cx="2663385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5221500" y="2883261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5221500" y="3302361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5661648" y="3515965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5486385" y="2862701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He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6201215" y="2880116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6528995" y="431533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6528995" y="473443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6969143" y="494804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6793880" y="429477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Li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6533832" y="474542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6162959" y="3468333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7508710" y="431219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7580085" y="425188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>
              <a:off x="6193974" y="3500361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7184330" y="473649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TextBox 60"/>
          <p:cNvSpPr txBox="1"/>
          <p:nvPr/>
        </p:nvSpPr>
        <p:spPr>
          <a:xfrm>
            <a:off x="3686625" y="281497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–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77190" y="137523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–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grpSp>
        <p:nvGrpSpPr>
          <p:cNvPr id="4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3287490" y="332061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grpSp>
        <p:nvGrpSpPr>
          <p:cNvPr id="5" name="Group 59"/>
          <p:cNvGrpSpPr/>
          <p:nvPr/>
        </p:nvGrpSpPr>
        <p:grpSpPr>
          <a:xfrm>
            <a:off x="1672045" y="4138990"/>
            <a:ext cx="1299755" cy="859004"/>
            <a:chOff x="3926115" y="1427240"/>
            <a:chExt cx="1299755" cy="85900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9" name="Straight Connector 48"/>
            <p:cNvCxnSpPr>
              <a:stCxn id="48" idx="1"/>
              <a:endCxn id="48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Be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58"/>
          <p:cNvGrpSpPr/>
          <p:nvPr/>
        </p:nvGrpSpPr>
        <p:grpSpPr>
          <a:xfrm flipH="1">
            <a:off x="2317931" y="3477380"/>
            <a:ext cx="704719" cy="661610"/>
            <a:chOff x="4855464" y="2036258"/>
            <a:chExt cx="704719" cy="661610"/>
          </a:xfrm>
        </p:grpSpPr>
        <p:sp>
          <p:nvSpPr>
            <p:cNvPr id="54" name="Oval 5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57" name="Straight Arrow Connector 56"/>
            <p:cNvCxnSpPr>
              <a:endCxn id="51" idx="0"/>
            </p:cNvCxnSpPr>
            <p:nvPr/>
          </p:nvCxnSpPr>
          <p:spPr bwMode="auto">
            <a:xfrm rot="10800000" flipH="1" flipV="1">
              <a:off x="4886478" y="2068286"/>
              <a:ext cx="673705" cy="6295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59" name="Straight Connector 58"/>
          <p:cNvCxnSpPr/>
          <p:nvPr/>
        </p:nvCxnSpPr>
        <p:spPr bwMode="auto">
          <a:xfrm flipV="1">
            <a:off x="2325915" y="458694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 flipV="1">
            <a:off x="1676400" y="459619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31105" y="4094893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938875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59"/>
          <p:cNvGrpSpPr/>
          <p:nvPr/>
        </p:nvGrpSpPr>
        <p:grpSpPr>
          <a:xfrm>
            <a:off x="2639180" y="2867780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Rectangle 30"/>
          <p:cNvSpPr/>
          <p:nvPr/>
        </p:nvSpPr>
        <p:spPr bwMode="auto">
          <a:xfrm>
            <a:off x="3917650" y="1452635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3917650" y="1871735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4357798" y="2085339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182535" y="143207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Helvetica Neue"/>
                <a:cs typeface="Helvetica Neue"/>
              </a:rPr>
              <a:t>He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4897365" y="1449490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5225145" y="2884710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41" name="Straight Connector 40"/>
          <p:cNvCxnSpPr>
            <a:stCxn id="38" idx="1"/>
            <a:endCxn id="38" idx="3"/>
          </p:cNvCxnSpPr>
          <p:nvPr/>
        </p:nvCxnSpPr>
        <p:spPr bwMode="auto">
          <a:xfrm rot="10800000" flipH="1">
            <a:off x="5225145" y="3303810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>
            <a:off x="5665293" y="3517414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490030" y="286415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Helvetica Neue"/>
                <a:cs typeface="Helvetica Neue"/>
              </a:rPr>
              <a:t>Li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 flipV="1">
            <a:off x="5229982" y="331480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Oval 45"/>
          <p:cNvSpPr/>
          <p:nvPr/>
        </p:nvSpPr>
        <p:spPr bwMode="auto">
          <a:xfrm>
            <a:off x="4859109" y="2037707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16200000" flipH="1">
            <a:off x="6204860" y="2881565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276235" y="28212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cxnSp>
        <p:nvCxnSpPr>
          <p:cNvPr id="56" name="Straight Arrow Connector 55"/>
          <p:cNvCxnSpPr/>
          <p:nvPr/>
        </p:nvCxnSpPr>
        <p:spPr bwMode="auto">
          <a:xfrm>
            <a:off x="4890124" y="2069735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flipV="1">
            <a:off x="5880480" y="330586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605590" y="2790784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3287490" y="3320611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grpSp>
        <p:nvGrpSpPr>
          <p:cNvPr id="4" name="Group 59"/>
          <p:cNvGrpSpPr/>
          <p:nvPr/>
        </p:nvGrpSpPr>
        <p:grpSpPr>
          <a:xfrm>
            <a:off x="1672045" y="4138990"/>
            <a:ext cx="1299755" cy="859004"/>
            <a:chOff x="3926115" y="1427240"/>
            <a:chExt cx="1299755" cy="85900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9" name="Straight Connector 48"/>
            <p:cNvCxnSpPr>
              <a:stCxn id="48" idx="1"/>
              <a:endCxn id="48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Be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58"/>
          <p:cNvGrpSpPr/>
          <p:nvPr/>
        </p:nvGrpSpPr>
        <p:grpSpPr>
          <a:xfrm flipH="1">
            <a:off x="2317931" y="3477380"/>
            <a:ext cx="704719" cy="661610"/>
            <a:chOff x="4855464" y="2036258"/>
            <a:chExt cx="704719" cy="661610"/>
          </a:xfrm>
        </p:grpSpPr>
        <p:sp>
          <p:nvSpPr>
            <p:cNvPr id="54" name="Oval 5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57" name="Straight Arrow Connector 56"/>
            <p:cNvCxnSpPr>
              <a:endCxn id="51" idx="0"/>
            </p:cNvCxnSpPr>
            <p:nvPr/>
          </p:nvCxnSpPr>
          <p:spPr bwMode="auto">
            <a:xfrm rot="10800000" flipH="1" flipV="1">
              <a:off x="4886478" y="2068286"/>
              <a:ext cx="673705" cy="6295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59" name="Straight Connector 58"/>
          <p:cNvCxnSpPr/>
          <p:nvPr/>
        </p:nvCxnSpPr>
        <p:spPr bwMode="auto">
          <a:xfrm flipV="1">
            <a:off x="2325915" y="458694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731105" y="4070703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–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grpSp>
        <p:nvGrpSpPr>
          <p:cNvPr id="6" name="Group 59"/>
          <p:cNvGrpSpPr/>
          <p:nvPr/>
        </p:nvGrpSpPr>
        <p:grpSpPr>
          <a:xfrm>
            <a:off x="990600" y="5417216"/>
            <a:ext cx="1299755" cy="859004"/>
            <a:chOff x="3926115" y="1427240"/>
            <a:chExt cx="1299755" cy="859004"/>
          </a:xfrm>
        </p:grpSpPr>
        <p:sp>
          <p:nvSpPr>
            <p:cNvPr id="58" name="Rectangle 57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75" name="Straight Connector 74"/>
            <p:cNvCxnSpPr>
              <a:stCxn id="58" idx="1"/>
              <a:endCxn id="58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7" name="TextBox 7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B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2" name="TextBox 81"/>
          <p:cNvSpPr txBox="1"/>
          <p:nvPr/>
        </p:nvSpPr>
        <p:spPr>
          <a:xfrm>
            <a:off x="2049660" y="537311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grpSp>
        <p:nvGrpSpPr>
          <p:cNvPr id="8" name="Group 58"/>
          <p:cNvGrpSpPr/>
          <p:nvPr/>
        </p:nvGrpSpPr>
        <p:grpSpPr>
          <a:xfrm flipH="1">
            <a:off x="1636486" y="4758260"/>
            <a:ext cx="415643" cy="658957"/>
            <a:chOff x="4855464" y="2036258"/>
            <a:chExt cx="415643" cy="658957"/>
          </a:xfrm>
        </p:grpSpPr>
        <p:sp>
          <p:nvSpPr>
            <p:cNvPr id="84" name="Oval 8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85" name="Straight Arrow Connector 84"/>
            <p:cNvCxnSpPr>
              <a:endCxn id="77" idx="0"/>
            </p:cNvCxnSpPr>
            <p:nvPr/>
          </p:nvCxnSpPr>
          <p:spPr bwMode="auto">
            <a:xfrm rot="16200000" flipH="1">
              <a:off x="4765328" y="2189435"/>
              <a:ext cx="626928" cy="3846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87" name="Straight Connector 86"/>
          <p:cNvCxnSpPr/>
          <p:nvPr/>
        </p:nvCxnSpPr>
        <p:spPr bwMode="auto">
          <a:xfrm flipV="1">
            <a:off x="1648580" y="586740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 flipV="1">
            <a:off x="990600" y="5875865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4965095" y="13601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–</a:t>
            </a:r>
            <a:endParaRPr lang="en-US" sz="1400" b="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94617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917650" y="1452635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3917650" y="1871735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4357798" y="2085339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182535" y="143207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Helvetica Neue"/>
                <a:cs typeface="Helvetica Neue"/>
              </a:rPr>
              <a:t>He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4897365" y="1449490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5225145" y="2884710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41" name="Straight Connector 40"/>
          <p:cNvCxnSpPr>
            <a:stCxn id="38" idx="1"/>
            <a:endCxn id="38" idx="3"/>
          </p:cNvCxnSpPr>
          <p:nvPr/>
        </p:nvCxnSpPr>
        <p:spPr bwMode="auto">
          <a:xfrm rot="10800000" flipH="1">
            <a:off x="5225145" y="3303810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>
            <a:off x="5665293" y="3517414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490030" y="286415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Helvetica Neue"/>
                <a:cs typeface="Helvetica Neue"/>
              </a:rPr>
              <a:t>Li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 flipV="1">
            <a:off x="5229982" y="331480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Oval 45"/>
          <p:cNvSpPr/>
          <p:nvPr/>
        </p:nvSpPr>
        <p:spPr bwMode="auto">
          <a:xfrm>
            <a:off x="4859109" y="2037707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16200000" flipH="1">
            <a:off x="6204860" y="2881565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276235" y="28212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cxnSp>
        <p:nvCxnSpPr>
          <p:cNvPr id="56" name="Straight Arrow Connector 55"/>
          <p:cNvCxnSpPr/>
          <p:nvPr/>
        </p:nvCxnSpPr>
        <p:spPr bwMode="auto">
          <a:xfrm>
            <a:off x="4890124" y="2069735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flipV="1">
            <a:off x="5880480" y="330586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93"/>
          <p:cNvGrpSpPr/>
          <p:nvPr/>
        </p:nvGrpSpPr>
        <p:grpSpPr>
          <a:xfrm>
            <a:off x="2639180" y="2867780"/>
            <a:ext cx="1299755" cy="859004"/>
            <a:chOff x="2639180" y="2867780"/>
            <a:chExt cx="1299755" cy="859004"/>
          </a:xfrm>
        </p:grpSpPr>
        <p:grpSp>
          <p:nvGrpSpPr>
            <p:cNvPr id="4" name="Group 59"/>
            <p:cNvGrpSpPr/>
            <p:nvPr/>
          </p:nvGrpSpPr>
          <p:grpSpPr>
            <a:xfrm>
              <a:off x="2639180" y="2867780"/>
              <a:ext cx="1299755" cy="859004"/>
              <a:chOff x="3926115" y="1427240"/>
              <a:chExt cx="1299755" cy="859004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11" name="Straight Connector 10"/>
              <p:cNvCxnSpPr>
                <a:stCxn id="9" idx="1"/>
                <a:endCxn id="9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" name="TextBox 6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H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6" name="Straight Connector 65"/>
            <p:cNvCxnSpPr/>
            <p:nvPr/>
          </p:nvCxnSpPr>
          <p:spPr bwMode="auto">
            <a:xfrm flipV="1">
              <a:off x="3287490" y="3320611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grpSp>
        <p:nvGrpSpPr>
          <p:cNvPr id="5" name="Group 58"/>
          <p:cNvGrpSpPr/>
          <p:nvPr/>
        </p:nvGrpSpPr>
        <p:grpSpPr>
          <a:xfrm flipH="1">
            <a:off x="2317931" y="3477380"/>
            <a:ext cx="704719" cy="661610"/>
            <a:chOff x="4855464" y="2036258"/>
            <a:chExt cx="704719" cy="661610"/>
          </a:xfrm>
        </p:grpSpPr>
        <p:sp>
          <p:nvSpPr>
            <p:cNvPr id="54" name="Oval 5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57" name="Straight Arrow Connector 56"/>
            <p:cNvCxnSpPr>
              <a:endCxn id="51" idx="0"/>
            </p:cNvCxnSpPr>
            <p:nvPr/>
          </p:nvCxnSpPr>
          <p:spPr bwMode="auto">
            <a:xfrm rot="10800000" flipH="1" flipV="1">
              <a:off x="4886478" y="2068286"/>
              <a:ext cx="673705" cy="6295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6" name="Group 82"/>
          <p:cNvGrpSpPr/>
          <p:nvPr/>
        </p:nvGrpSpPr>
        <p:grpSpPr>
          <a:xfrm>
            <a:off x="893840" y="4138990"/>
            <a:ext cx="2077960" cy="2139211"/>
            <a:chOff x="893840" y="4138990"/>
            <a:chExt cx="2077960" cy="2139211"/>
          </a:xfrm>
        </p:grpSpPr>
        <p:grpSp>
          <p:nvGrpSpPr>
            <p:cNvPr id="8" name="Group 59"/>
            <p:cNvGrpSpPr/>
            <p:nvPr/>
          </p:nvGrpSpPr>
          <p:grpSpPr>
            <a:xfrm>
              <a:off x="1672045" y="4138990"/>
              <a:ext cx="1299755" cy="859004"/>
              <a:chOff x="3926115" y="1427240"/>
              <a:chExt cx="1299755" cy="859004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49" name="Straight Connector 48"/>
              <p:cNvCxnSpPr>
                <a:stCxn id="48" idx="1"/>
                <a:endCxn id="48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TextBox 50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Be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" name="Group 59"/>
            <p:cNvGrpSpPr/>
            <p:nvPr/>
          </p:nvGrpSpPr>
          <p:grpSpPr>
            <a:xfrm>
              <a:off x="893840" y="5417216"/>
              <a:ext cx="1299755" cy="859004"/>
              <a:chOff x="3829355" y="1427240"/>
              <a:chExt cx="1299755" cy="859004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382935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75" name="Straight Connector 74"/>
              <p:cNvCxnSpPr>
                <a:stCxn id="58" idx="1"/>
                <a:endCxn id="58" idx="3"/>
              </p:cNvCxnSpPr>
              <p:nvPr/>
            </p:nvCxnSpPr>
            <p:spPr bwMode="auto">
              <a:xfrm rot="10800000" flipH="1">
                <a:off x="382935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rot="5400000">
                <a:off x="426950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TextBox 76"/>
              <p:cNvSpPr txBox="1"/>
              <p:nvPr/>
            </p:nvSpPr>
            <p:spPr>
              <a:xfrm>
                <a:off x="409424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B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 bwMode="auto">
              <a:xfrm rot="16200000" flipH="1">
                <a:off x="480907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2" name="TextBox 81"/>
            <p:cNvSpPr txBox="1"/>
            <p:nvPr/>
          </p:nvSpPr>
          <p:spPr>
            <a:xfrm>
              <a:off x="1940805" y="537311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  <p:grpSp>
          <p:nvGrpSpPr>
            <p:cNvPr id="12" name="Group 58"/>
            <p:cNvGrpSpPr/>
            <p:nvPr/>
          </p:nvGrpSpPr>
          <p:grpSpPr>
            <a:xfrm flipH="1">
              <a:off x="1539726" y="4758260"/>
              <a:ext cx="512403" cy="658956"/>
              <a:chOff x="4855464" y="2036258"/>
              <a:chExt cx="512403" cy="658956"/>
            </a:xfrm>
          </p:grpSpPr>
          <p:sp>
            <p:nvSpPr>
              <p:cNvPr id="84" name="Oval 83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85" name="Straight Arrow Connector 84"/>
              <p:cNvCxnSpPr>
                <a:stCxn id="84" idx="5"/>
                <a:endCxn id="77" idx="0"/>
              </p:cNvCxnSpPr>
              <p:nvPr/>
            </p:nvCxnSpPr>
            <p:spPr bwMode="auto">
              <a:xfrm rot="16200000" flipH="1">
                <a:off x="4844378" y="2171725"/>
                <a:ext cx="596517" cy="45046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87" name="Straight Connector 86"/>
            <p:cNvCxnSpPr/>
            <p:nvPr/>
          </p:nvCxnSpPr>
          <p:spPr bwMode="auto">
            <a:xfrm flipV="1">
              <a:off x="1551820" y="58674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893840" y="587586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TextBox 61"/>
          <p:cNvSpPr txBox="1"/>
          <p:nvPr/>
        </p:nvSpPr>
        <p:spPr>
          <a:xfrm>
            <a:off x="4965095" y="13601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31105" y="4070703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–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3569305" y="348913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 bwMode="auto">
          <a:xfrm rot="16200000" flipH="1">
            <a:off x="3524457" y="3597028"/>
            <a:ext cx="615406" cy="4636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 flipV="1">
            <a:off x="2325915" y="4584095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 flipV="1">
            <a:off x="3429000" y="4590288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TextBox 132"/>
          <p:cNvSpPr txBox="1"/>
          <p:nvPr/>
        </p:nvSpPr>
        <p:spPr>
          <a:xfrm>
            <a:off x="3681790" y="281940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471580" y="409061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5590" y="2790784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14" name="Group 134"/>
          <p:cNvGrpSpPr/>
          <p:nvPr/>
        </p:nvGrpSpPr>
        <p:grpSpPr>
          <a:xfrm>
            <a:off x="1548191" y="2831495"/>
            <a:ext cx="3252410" cy="2197705"/>
            <a:chOff x="1548191" y="2831495"/>
            <a:chExt cx="3252410" cy="2197705"/>
          </a:xfrm>
        </p:grpSpPr>
        <p:sp>
          <p:nvSpPr>
            <p:cNvPr id="136" name="Rectangle 135"/>
            <p:cNvSpPr/>
            <p:nvPr/>
          </p:nvSpPr>
          <p:spPr bwMode="auto">
            <a:xfrm>
              <a:off x="1548191" y="2866571"/>
              <a:ext cx="3252410" cy="216262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grpSp>
          <p:nvGrpSpPr>
            <p:cNvPr id="15" name="Group 116"/>
            <p:cNvGrpSpPr/>
            <p:nvPr/>
          </p:nvGrpSpPr>
          <p:grpSpPr>
            <a:xfrm>
              <a:off x="1847088" y="2831495"/>
              <a:ext cx="2925692" cy="2178932"/>
              <a:chOff x="1847088" y="2831495"/>
              <a:chExt cx="2925692" cy="2178932"/>
            </a:xfrm>
          </p:grpSpPr>
          <p:grpSp>
            <p:nvGrpSpPr>
              <p:cNvPr id="17" name="Group 93"/>
              <p:cNvGrpSpPr/>
              <p:nvPr/>
            </p:nvGrpSpPr>
            <p:grpSpPr>
              <a:xfrm>
                <a:off x="3419856" y="4133088"/>
                <a:ext cx="1299755" cy="859004"/>
                <a:chOff x="2639180" y="2867780"/>
                <a:chExt cx="1299755" cy="859004"/>
              </a:xfrm>
            </p:grpSpPr>
            <p:grpSp>
              <p:nvGrpSpPr>
                <p:cNvPr id="18" name="Group 59"/>
                <p:cNvGrpSpPr/>
                <p:nvPr/>
              </p:nvGrpSpPr>
              <p:grpSpPr>
                <a:xfrm>
                  <a:off x="2639180" y="2867780"/>
                  <a:ext cx="1299755" cy="859004"/>
                  <a:chOff x="3926115" y="1427240"/>
                  <a:chExt cx="1299755" cy="859004"/>
                </a:xfrm>
              </p:grpSpPr>
              <p:sp>
                <p:nvSpPr>
                  <p:cNvPr id="165" name="Rectangle 164"/>
                  <p:cNvSpPr/>
                  <p:nvPr/>
                </p:nvSpPr>
                <p:spPr bwMode="auto">
                  <a:xfrm>
                    <a:off x="3926115" y="1447800"/>
                    <a:ext cx="1295400" cy="83820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charset="0"/>
                    </a:endParaRPr>
                  </a:p>
                </p:txBody>
              </p:sp>
              <p:cxnSp>
                <p:nvCxnSpPr>
                  <p:cNvPr id="166" name="Straight Connector 10"/>
                  <p:cNvCxnSpPr>
                    <a:stCxn id="165" idx="1"/>
                    <a:endCxn id="165" idx="3"/>
                  </p:cNvCxnSpPr>
                  <p:nvPr/>
                </p:nvCxnSpPr>
                <p:spPr bwMode="auto">
                  <a:xfrm rot="10800000" flipH="1">
                    <a:off x="3926115" y="1866900"/>
                    <a:ext cx="1295400" cy="15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7" name="Straight Connector 12"/>
                  <p:cNvCxnSpPr/>
                  <p:nvPr/>
                </p:nvCxnSpPr>
                <p:spPr bwMode="auto">
                  <a:xfrm rot="5400000">
                    <a:off x="4366263" y="2080504"/>
                    <a:ext cx="41148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168" name="TextBox 167"/>
                  <p:cNvSpPr txBox="1"/>
                  <p:nvPr/>
                </p:nvSpPr>
                <p:spPr>
                  <a:xfrm>
                    <a:off x="4191000" y="1427240"/>
                    <a:ext cx="76200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0" dirty="0" smtClean="0">
                        <a:latin typeface="Helvetica Neue"/>
                        <a:cs typeface="Helvetica Neue"/>
                      </a:rPr>
                      <a:t>H</a:t>
                    </a:r>
                    <a:endParaRPr lang="en-US" sz="2400" b="0" dirty="0">
                      <a:latin typeface="Helvetica Neue"/>
                      <a:cs typeface="Helvetica Neue"/>
                    </a:endParaRPr>
                  </a:p>
                </p:txBody>
              </p:sp>
              <p:cxnSp>
                <p:nvCxnSpPr>
                  <p:cNvPr id="169" name="Straight Connector 168"/>
                  <p:cNvCxnSpPr/>
                  <p:nvPr/>
                </p:nvCxnSpPr>
                <p:spPr bwMode="auto">
                  <a:xfrm rot="16200000" flipH="1">
                    <a:off x="4905830" y="1444655"/>
                    <a:ext cx="320040" cy="3200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rgbClr val="66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cxnSp>
              <p:nvCxnSpPr>
                <p:cNvPr id="164" name="Straight Connector 163"/>
                <p:cNvCxnSpPr/>
                <p:nvPr/>
              </p:nvCxnSpPr>
              <p:spPr bwMode="auto">
                <a:xfrm flipV="1">
                  <a:off x="3287490" y="3320611"/>
                  <a:ext cx="640080" cy="402336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9" name="Group 82"/>
              <p:cNvGrpSpPr/>
              <p:nvPr/>
            </p:nvGrpSpPr>
            <p:grpSpPr>
              <a:xfrm>
                <a:off x="1847088" y="2871216"/>
                <a:ext cx="2077960" cy="2139211"/>
                <a:chOff x="893840" y="4138990"/>
                <a:chExt cx="2077960" cy="2139211"/>
              </a:xfrm>
            </p:grpSpPr>
            <p:grpSp>
              <p:nvGrpSpPr>
                <p:cNvPr id="20" name="Group 59"/>
                <p:cNvGrpSpPr/>
                <p:nvPr/>
              </p:nvGrpSpPr>
              <p:grpSpPr>
                <a:xfrm>
                  <a:off x="1672045" y="4138990"/>
                  <a:ext cx="1299755" cy="859004"/>
                  <a:chOff x="3926115" y="1427240"/>
                  <a:chExt cx="1299755" cy="859004"/>
                </a:xfrm>
              </p:grpSpPr>
              <p:sp>
                <p:nvSpPr>
                  <p:cNvPr id="158" name="Rectangle 157"/>
                  <p:cNvSpPr/>
                  <p:nvPr/>
                </p:nvSpPr>
                <p:spPr bwMode="auto">
                  <a:xfrm>
                    <a:off x="3926115" y="1447800"/>
                    <a:ext cx="1295400" cy="83820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charset="0"/>
                    </a:endParaRPr>
                  </a:p>
                </p:txBody>
              </p:sp>
              <p:cxnSp>
                <p:nvCxnSpPr>
                  <p:cNvPr id="159" name="Straight Connector 158"/>
                  <p:cNvCxnSpPr>
                    <a:stCxn id="158" idx="1"/>
                    <a:endCxn id="158" idx="3"/>
                  </p:cNvCxnSpPr>
                  <p:nvPr/>
                </p:nvCxnSpPr>
                <p:spPr bwMode="auto">
                  <a:xfrm rot="10800000" flipH="1">
                    <a:off x="3926115" y="1866900"/>
                    <a:ext cx="1295400" cy="15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0" name="Straight Connector 159"/>
                  <p:cNvCxnSpPr/>
                  <p:nvPr/>
                </p:nvCxnSpPr>
                <p:spPr bwMode="auto">
                  <a:xfrm rot="5400000">
                    <a:off x="4366263" y="2080504"/>
                    <a:ext cx="41148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161" name="TextBox 160"/>
                  <p:cNvSpPr txBox="1"/>
                  <p:nvPr/>
                </p:nvSpPr>
                <p:spPr>
                  <a:xfrm>
                    <a:off x="4191000" y="1427240"/>
                    <a:ext cx="76200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0" dirty="0" smtClean="0">
                        <a:latin typeface="Helvetica Neue"/>
                        <a:cs typeface="Helvetica Neue"/>
                      </a:rPr>
                      <a:t>Be</a:t>
                    </a:r>
                    <a:endParaRPr lang="en-US" sz="2400" b="0" dirty="0">
                      <a:latin typeface="Helvetica Neue"/>
                      <a:cs typeface="Helvetica Neue"/>
                    </a:endParaRPr>
                  </a:p>
                </p:txBody>
              </p:sp>
              <p:cxnSp>
                <p:nvCxnSpPr>
                  <p:cNvPr id="162" name="Straight Connector 161"/>
                  <p:cNvCxnSpPr/>
                  <p:nvPr/>
                </p:nvCxnSpPr>
                <p:spPr bwMode="auto">
                  <a:xfrm rot="16200000" flipH="1">
                    <a:off x="4905830" y="1444655"/>
                    <a:ext cx="320040" cy="3200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rgbClr val="66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21" name="Group 59"/>
                <p:cNvGrpSpPr/>
                <p:nvPr/>
              </p:nvGrpSpPr>
              <p:grpSpPr>
                <a:xfrm>
                  <a:off x="893840" y="5417216"/>
                  <a:ext cx="1299755" cy="859004"/>
                  <a:chOff x="3829355" y="1427240"/>
                  <a:chExt cx="1299755" cy="859004"/>
                </a:xfrm>
              </p:grpSpPr>
              <p:sp>
                <p:nvSpPr>
                  <p:cNvPr id="153" name="Rectangle 152"/>
                  <p:cNvSpPr/>
                  <p:nvPr/>
                </p:nvSpPr>
                <p:spPr bwMode="auto">
                  <a:xfrm>
                    <a:off x="3829355" y="1447800"/>
                    <a:ext cx="1295400" cy="83820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charset="0"/>
                    </a:endParaRPr>
                  </a:p>
                </p:txBody>
              </p:sp>
              <p:cxnSp>
                <p:nvCxnSpPr>
                  <p:cNvPr id="154" name="Straight Connector 153"/>
                  <p:cNvCxnSpPr>
                    <a:stCxn id="153" idx="1"/>
                    <a:endCxn id="153" idx="3"/>
                  </p:cNvCxnSpPr>
                  <p:nvPr/>
                </p:nvCxnSpPr>
                <p:spPr bwMode="auto">
                  <a:xfrm rot="10800000" flipH="1">
                    <a:off x="3829355" y="1866900"/>
                    <a:ext cx="1295400" cy="15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5" name="Straight Connector 154"/>
                  <p:cNvCxnSpPr/>
                  <p:nvPr/>
                </p:nvCxnSpPr>
                <p:spPr bwMode="auto">
                  <a:xfrm rot="5400000">
                    <a:off x="4269503" y="2080504"/>
                    <a:ext cx="411480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4094240" y="1427240"/>
                    <a:ext cx="76200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b="0" dirty="0" smtClean="0">
                        <a:latin typeface="Helvetica Neue"/>
                        <a:cs typeface="Helvetica Neue"/>
                      </a:rPr>
                      <a:t>B</a:t>
                    </a:r>
                    <a:endParaRPr lang="en-US" sz="2400" b="0" dirty="0">
                      <a:latin typeface="Helvetica Neue"/>
                      <a:cs typeface="Helvetica Neue"/>
                    </a:endParaRPr>
                  </a:p>
                </p:txBody>
              </p:sp>
              <p:cxnSp>
                <p:nvCxnSpPr>
                  <p:cNvPr id="157" name="Straight Connector 156"/>
                  <p:cNvCxnSpPr/>
                  <p:nvPr/>
                </p:nvCxnSpPr>
                <p:spPr bwMode="auto">
                  <a:xfrm rot="16200000" flipH="1">
                    <a:off x="4809070" y="1444655"/>
                    <a:ext cx="320040" cy="32004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6350" cap="flat" cmpd="sng" algn="ctr">
                    <a:solidFill>
                      <a:srgbClr val="66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sp>
              <p:nvSpPr>
                <p:cNvPr id="147" name="TextBox 146"/>
                <p:cNvSpPr txBox="1"/>
                <p:nvPr/>
              </p:nvSpPr>
              <p:spPr>
                <a:xfrm>
                  <a:off x="1940805" y="5373119"/>
                  <a:ext cx="304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latin typeface="Times New Roman"/>
                      <a:cs typeface="Times New Roman"/>
                    </a:rPr>
                    <a:t>=</a:t>
                  </a:r>
                  <a:endParaRPr lang="en-US" sz="1400" b="0" dirty="0">
                    <a:latin typeface="Times New Roman"/>
                    <a:cs typeface="Times New Roman"/>
                  </a:endParaRPr>
                </a:p>
              </p:txBody>
            </p:sp>
            <p:grpSp>
              <p:nvGrpSpPr>
                <p:cNvPr id="22" name="Group 58"/>
                <p:cNvGrpSpPr/>
                <p:nvPr/>
              </p:nvGrpSpPr>
              <p:grpSpPr>
                <a:xfrm flipH="1">
                  <a:off x="1539726" y="4758260"/>
                  <a:ext cx="512403" cy="658956"/>
                  <a:chOff x="4855464" y="2036258"/>
                  <a:chExt cx="512403" cy="658956"/>
                </a:xfrm>
              </p:grpSpPr>
              <p:sp>
                <p:nvSpPr>
                  <p:cNvPr id="151" name="Oval 150"/>
                  <p:cNvSpPr/>
                  <p:nvPr/>
                </p:nvSpPr>
                <p:spPr bwMode="auto">
                  <a:xfrm>
                    <a:off x="4855464" y="2036258"/>
                    <a:ext cx="72571" cy="7315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6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urier New" charset="0"/>
                    </a:endParaRPr>
                  </a:p>
                </p:txBody>
              </p:sp>
              <p:cxnSp>
                <p:nvCxnSpPr>
                  <p:cNvPr id="152" name="Straight Arrow Connector 151"/>
                  <p:cNvCxnSpPr>
                    <a:stCxn id="151" idx="5"/>
                    <a:endCxn id="156" idx="0"/>
                  </p:cNvCxnSpPr>
                  <p:nvPr/>
                </p:nvCxnSpPr>
                <p:spPr bwMode="auto">
                  <a:xfrm rot="16200000" flipH="1">
                    <a:off x="4844378" y="2171725"/>
                    <a:ext cx="596517" cy="45046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cxnSp>
              <p:nvCxnSpPr>
                <p:cNvPr id="149" name="Straight Connector 148"/>
                <p:cNvCxnSpPr/>
                <p:nvPr/>
              </p:nvCxnSpPr>
              <p:spPr bwMode="auto">
                <a:xfrm flipV="1">
                  <a:off x="1551820" y="5867400"/>
                  <a:ext cx="640080" cy="402336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 flipV="1">
                  <a:off x="893840" y="5875865"/>
                  <a:ext cx="640080" cy="402336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40" name="Oval 139"/>
              <p:cNvSpPr/>
              <p:nvPr/>
            </p:nvSpPr>
            <p:spPr bwMode="auto">
              <a:xfrm>
                <a:off x="3569305" y="348913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141" name="Straight Arrow Connector 140"/>
              <p:cNvCxnSpPr/>
              <p:nvPr/>
            </p:nvCxnSpPr>
            <p:spPr bwMode="auto">
              <a:xfrm rot="16200000" flipH="1">
                <a:off x="3524457" y="3597028"/>
                <a:ext cx="615406" cy="46368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3429000" y="4590288"/>
                <a:ext cx="640080" cy="40233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3" name="TextBox 142"/>
              <p:cNvSpPr txBox="1"/>
              <p:nvPr/>
            </p:nvSpPr>
            <p:spPr>
              <a:xfrm>
                <a:off x="4467980" y="4091571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=</a:t>
                </a:r>
                <a:endParaRPr lang="en-US" sz="1400" b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678160" y="2831495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=</a:t>
                </a:r>
                <a:endParaRPr lang="en-US" sz="1400" b="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grpSp>
        <p:nvGrpSpPr>
          <p:cNvPr id="23" name="Group 80"/>
          <p:cNvGrpSpPr/>
          <p:nvPr/>
        </p:nvGrpSpPr>
        <p:grpSpPr>
          <a:xfrm>
            <a:off x="1693779" y="2010975"/>
            <a:ext cx="3640221" cy="3657600"/>
            <a:chOff x="1693779" y="2010975"/>
            <a:chExt cx="3640221" cy="3657600"/>
          </a:xfrm>
        </p:grpSpPr>
        <p:sp>
          <p:nvSpPr>
            <p:cNvPr id="72" name="Oval 71"/>
            <p:cNvSpPr/>
            <p:nvPr/>
          </p:nvSpPr>
          <p:spPr bwMode="auto">
            <a:xfrm rot="18809653">
              <a:off x="969879" y="2734875"/>
              <a:ext cx="3657600" cy="2209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886200" y="41148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Rotate right</a:t>
              </a:r>
              <a:endParaRPr lang="en-US" sz="2000" b="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0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096042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0.08594 0.1854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0" y="93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10399 -0.1854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" y="-9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25" grpId="0" animBg="1"/>
      <p:bldP spid="133" grpId="0"/>
      <p:bldP spid="134" grpId="0"/>
      <p:bldP spid="6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3917650" y="1452635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2" name="Straight Connector 31"/>
          <p:cNvCxnSpPr>
            <a:stCxn id="31" idx="1"/>
            <a:endCxn id="31" idx="3"/>
          </p:cNvCxnSpPr>
          <p:nvPr/>
        </p:nvCxnSpPr>
        <p:spPr bwMode="auto">
          <a:xfrm rot="10800000" flipH="1">
            <a:off x="3917650" y="1871735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4357798" y="2085339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182535" y="1432075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Helvetica Neue"/>
                <a:cs typeface="Helvetica Neue"/>
              </a:rPr>
              <a:t>He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rot="16200000" flipH="1">
            <a:off x="4897365" y="1449490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5225145" y="2884710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41" name="Straight Connector 40"/>
          <p:cNvCxnSpPr>
            <a:stCxn id="38" idx="1"/>
            <a:endCxn id="38" idx="3"/>
          </p:cNvCxnSpPr>
          <p:nvPr/>
        </p:nvCxnSpPr>
        <p:spPr bwMode="auto">
          <a:xfrm rot="10800000" flipH="1">
            <a:off x="5225145" y="3303810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5400000">
            <a:off x="5665293" y="3517414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490030" y="286415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Helvetica Neue"/>
                <a:cs typeface="Helvetica Neue"/>
              </a:rPr>
              <a:t>Li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 flipV="1">
            <a:off x="5229982" y="331480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Oval 45"/>
          <p:cNvSpPr/>
          <p:nvPr/>
        </p:nvSpPr>
        <p:spPr bwMode="auto">
          <a:xfrm>
            <a:off x="4859109" y="2037707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rot="16200000" flipH="1">
            <a:off x="6204860" y="2881565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276235" y="28212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cxnSp>
        <p:nvCxnSpPr>
          <p:cNvPr id="56" name="Straight Arrow Connector 55"/>
          <p:cNvCxnSpPr/>
          <p:nvPr/>
        </p:nvCxnSpPr>
        <p:spPr bwMode="auto">
          <a:xfrm>
            <a:off x="4890124" y="2069735"/>
            <a:ext cx="976086" cy="806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flipV="1">
            <a:off x="5880480" y="330586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93"/>
          <p:cNvGrpSpPr/>
          <p:nvPr/>
        </p:nvGrpSpPr>
        <p:grpSpPr>
          <a:xfrm>
            <a:off x="3419856" y="4133088"/>
            <a:ext cx="1299755" cy="859004"/>
            <a:chOff x="2639180" y="2867780"/>
            <a:chExt cx="1299755" cy="859004"/>
          </a:xfrm>
        </p:grpSpPr>
        <p:grpSp>
          <p:nvGrpSpPr>
            <p:cNvPr id="4" name="Group 59"/>
            <p:cNvGrpSpPr/>
            <p:nvPr/>
          </p:nvGrpSpPr>
          <p:grpSpPr>
            <a:xfrm>
              <a:off x="2639180" y="2867780"/>
              <a:ext cx="1299755" cy="859004"/>
              <a:chOff x="3926115" y="1427240"/>
              <a:chExt cx="1299755" cy="859004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11" name="Straight Connector 10"/>
              <p:cNvCxnSpPr>
                <a:stCxn id="9" idx="1"/>
                <a:endCxn id="9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" name="TextBox 6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H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6" name="Straight Connector 65"/>
            <p:cNvCxnSpPr/>
            <p:nvPr/>
          </p:nvCxnSpPr>
          <p:spPr bwMode="auto">
            <a:xfrm flipV="1">
              <a:off x="3287490" y="3320611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5" name="Group 82"/>
          <p:cNvGrpSpPr/>
          <p:nvPr/>
        </p:nvGrpSpPr>
        <p:grpSpPr>
          <a:xfrm>
            <a:off x="1847088" y="2871216"/>
            <a:ext cx="2077960" cy="2139211"/>
            <a:chOff x="893840" y="4138990"/>
            <a:chExt cx="2077960" cy="2139211"/>
          </a:xfrm>
        </p:grpSpPr>
        <p:grpSp>
          <p:nvGrpSpPr>
            <p:cNvPr id="6" name="Group 59"/>
            <p:cNvGrpSpPr/>
            <p:nvPr/>
          </p:nvGrpSpPr>
          <p:grpSpPr>
            <a:xfrm>
              <a:off x="1672045" y="4138990"/>
              <a:ext cx="1299755" cy="859004"/>
              <a:chOff x="3926115" y="1427240"/>
              <a:chExt cx="1299755" cy="859004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49" name="Straight Connector 48"/>
              <p:cNvCxnSpPr>
                <a:stCxn id="48" idx="1"/>
                <a:endCxn id="48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TextBox 50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Be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8" name="Group 59"/>
            <p:cNvGrpSpPr/>
            <p:nvPr/>
          </p:nvGrpSpPr>
          <p:grpSpPr>
            <a:xfrm>
              <a:off x="893840" y="5417216"/>
              <a:ext cx="1299755" cy="859004"/>
              <a:chOff x="3829355" y="1427240"/>
              <a:chExt cx="1299755" cy="859004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382935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75" name="Straight Connector 74"/>
              <p:cNvCxnSpPr>
                <a:stCxn id="58" idx="1"/>
                <a:endCxn id="58" idx="3"/>
              </p:cNvCxnSpPr>
              <p:nvPr/>
            </p:nvCxnSpPr>
            <p:spPr bwMode="auto">
              <a:xfrm rot="10800000" flipH="1">
                <a:off x="382935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rot="5400000">
                <a:off x="426950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TextBox 76"/>
              <p:cNvSpPr txBox="1"/>
              <p:nvPr/>
            </p:nvSpPr>
            <p:spPr>
              <a:xfrm>
                <a:off x="409424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B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 bwMode="auto">
              <a:xfrm rot="16200000" flipH="1">
                <a:off x="480907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2" name="TextBox 81"/>
            <p:cNvSpPr txBox="1"/>
            <p:nvPr/>
          </p:nvSpPr>
          <p:spPr>
            <a:xfrm>
              <a:off x="1940805" y="537311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  <p:grpSp>
          <p:nvGrpSpPr>
            <p:cNvPr id="10" name="Group 58"/>
            <p:cNvGrpSpPr/>
            <p:nvPr/>
          </p:nvGrpSpPr>
          <p:grpSpPr>
            <a:xfrm flipH="1">
              <a:off x="1539726" y="4758260"/>
              <a:ext cx="512403" cy="658956"/>
              <a:chOff x="4855464" y="2036258"/>
              <a:chExt cx="512403" cy="658956"/>
            </a:xfrm>
          </p:grpSpPr>
          <p:sp>
            <p:nvSpPr>
              <p:cNvPr id="84" name="Oval 83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85" name="Straight Arrow Connector 84"/>
              <p:cNvCxnSpPr>
                <a:stCxn id="84" idx="5"/>
                <a:endCxn id="77" idx="0"/>
              </p:cNvCxnSpPr>
              <p:nvPr/>
            </p:nvCxnSpPr>
            <p:spPr bwMode="auto">
              <a:xfrm rot="16200000" flipH="1">
                <a:off x="4844378" y="2171725"/>
                <a:ext cx="596517" cy="45046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87" name="Straight Connector 86"/>
            <p:cNvCxnSpPr/>
            <p:nvPr/>
          </p:nvCxnSpPr>
          <p:spPr bwMode="auto">
            <a:xfrm flipV="1">
              <a:off x="1551820" y="58674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893840" y="587586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TextBox 61"/>
          <p:cNvSpPr txBox="1"/>
          <p:nvPr/>
        </p:nvSpPr>
        <p:spPr>
          <a:xfrm>
            <a:off x="4965095" y="13601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3569305" y="348913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 bwMode="auto">
          <a:xfrm rot="16200000" flipH="1">
            <a:off x="3524457" y="3597028"/>
            <a:ext cx="615406" cy="4636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2" name="Straight Connector 131"/>
          <p:cNvCxnSpPr/>
          <p:nvPr/>
        </p:nvCxnSpPr>
        <p:spPr bwMode="auto">
          <a:xfrm flipV="1">
            <a:off x="3429000" y="4590288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TextBox 132"/>
          <p:cNvSpPr txBox="1"/>
          <p:nvPr/>
        </p:nvSpPr>
        <p:spPr>
          <a:xfrm>
            <a:off x="4467980" y="4091571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678160" y="283149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49666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Pointers by Reference</a:t>
            </a:r>
            <a:endParaRPr kumimoji="1" lang="zh-CN" alt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95472" y="1242578"/>
            <a:ext cx="4553057" cy="2972676"/>
            <a:chOff x="1971725" y="1242578"/>
            <a:chExt cx="4553057" cy="2972676"/>
          </a:xfrm>
        </p:grpSpPr>
        <p:sp>
          <p:nvSpPr>
            <p:cNvPr id="12" name="Rounded Rectangle 11"/>
            <p:cNvSpPr/>
            <p:nvPr/>
          </p:nvSpPr>
          <p:spPr>
            <a:xfrm>
              <a:off x="1971725" y="1242578"/>
              <a:ext cx="4553057" cy="2972676"/>
            </a:xfrm>
            <a:prstGeom prst="roundRect">
              <a:avLst>
                <a:gd name="adj" fmla="val 2162"/>
              </a:avLst>
            </a:prstGeom>
            <a:solidFill>
              <a:schemeClr val="bg2"/>
            </a:solidFill>
            <a:ln>
              <a:solidFill>
                <a:srgbClr val="ABABAB"/>
              </a:solidFill>
            </a:ln>
            <a:effectLst>
              <a:innerShdw blurRad="63500" dist="50800" dir="13500000">
                <a:srgbClr val="000000">
                  <a:alpha val="8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36104" y="1449898"/>
              <a:ext cx="420180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dirty="0" err="1" smtClean="0">
                  <a:latin typeface="Courier"/>
                  <a:cs typeface="Courier"/>
                </a:rPr>
                <a:t>int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b="1" dirty="0" smtClean="0">
                  <a:latin typeface="Courier"/>
                  <a:cs typeface="Courier"/>
                </a:rPr>
                <a:t>main</a:t>
              </a:r>
              <a:r>
                <a:rPr kumimoji="1" lang="en-US" altLang="zh-CN" dirty="0" smtClean="0">
                  <a:latin typeface="Courier"/>
                  <a:cs typeface="Courier"/>
                </a:rPr>
                <a:t>() {</a:t>
              </a: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   Tree * root = NULL;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</a:t>
              </a:r>
              <a:r>
                <a:rPr kumimoji="1" lang="en-US" altLang="zh-CN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(root);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}</a:t>
              </a:r>
            </a:p>
            <a:p>
              <a:pPr algn="l"/>
              <a:endParaRPr kumimoji="1" lang="en-US" altLang="zh-CN" dirty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 smtClean="0">
                  <a:latin typeface="Courier"/>
                  <a:cs typeface="Courier"/>
                </a:rPr>
                <a:t>void </a:t>
              </a:r>
              <a:r>
                <a:rPr kumimoji="1" lang="en-US" altLang="zh-CN" b="1" dirty="0" err="1" smtClean="0">
                  <a:latin typeface="Courier"/>
                  <a:cs typeface="Courier"/>
                </a:rPr>
                <a:t>startTree</a:t>
              </a:r>
              <a:r>
                <a:rPr kumimoji="1" lang="en-US" altLang="zh-CN" dirty="0" smtClean="0">
                  <a:latin typeface="Courier"/>
                  <a:cs typeface="Courier"/>
                </a:rPr>
                <a:t>(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 </a:t>
              </a:r>
              <a:r>
                <a:rPr kumimoji="1" lang="en-US" altLang="zh-CN" dirty="0" smtClean="0">
                  <a:latin typeface="Courier"/>
                  <a:cs typeface="Courier"/>
                </a:rPr>
                <a:t>* </a:t>
              </a:r>
              <a:r>
                <a:rPr kumimoji="1" lang="en-US" altLang="zh-CN" dirty="0" smtClean="0">
                  <a:latin typeface="Courier"/>
                  <a:cs typeface="Courier"/>
                </a:rPr>
                <a:t>tree) {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tree = new Tree;</a:t>
              </a: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 </a:t>
              </a:r>
              <a:r>
                <a:rPr kumimoji="1" lang="en-US" altLang="zh-CN" dirty="0" smtClean="0">
                  <a:latin typeface="Courier"/>
                  <a:cs typeface="Courier"/>
                </a:rPr>
                <a:t>  tree-&gt;label = “S”;</a:t>
              </a:r>
              <a:endParaRPr kumimoji="1" lang="en-US" altLang="zh-CN" dirty="0" smtClean="0">
                <a:latin typeface="Courier"/>
                <a:cs typeface="Courier"/>
              </a:endParaRPr>
            </a:p>
            <a:p>
              <a:pPr algn="l"/>
              <a:r>
                <a:rPr kumimoji="1" lang="en-US" altLang="zh-CN" dirty="0">
                  <a:latin typeface="Courier"/>
                  <a:cs typeface="Courier"/>
                </a:rPr>
                <a:t>}</a:t>
              </a:r>
              <a:endParaRPr kumimoji="1" lang="zh-CN" altLang="en-US" dirty="0">
                <a:latin typeface="Courier"/>
                <a:cs typeface="Courier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0" b="92900" l="5300" r="95700">
                        <a14:foregroundMark x1="76900" y1="13300" x2="75000" y2="8900"/>
                        <a14:foregroundMark x1="50700" y1="18800" x2="51700" y2="14800"/>
                        <a14:foregroundMark x1="58600" y1="41000" x2="53200" y2="44500"/>
                        <a14:foregroundMark x1="80900" y1="37600" x2="74000" y2="42500"/>
                        <a14:foregroundMark x1="57200" y1="17800" x2="64600" y2="37100"/>
                        <a14:foregroundMark x1="70500" y1="8400" x2="66600" y2="17800"/>
                        <a14:foregroundMark x1="66600" y1="20300" x2="69500" y2="4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3002" y="3964642"/>
            <a:ext cx="2401954" cy="24019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02577" y="6284561"/>
            <a:ext cx="337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This is not going to do anything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18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79"/>
          <p:cNvGrpSpPr/>
          <p:nvPr/>
        </p:nvGrpSpPr>
        <p:grpSpPr>
          <a:xfrm>
            <a:off x="3917650" y="1432075"/>
            <a:ext cx="2607250" cy="2291079"/>
            <a:chOff x="3917650" y="1432075"/>
            <a:chExt cx="2607250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3917650" y="1452635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3917650" y="1871735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4357798" y="2085339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4182535" y="1432075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He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4897365" y="1449490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5225145" y="288471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5225145" y="330381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5665293" y="351741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5490030" y="286415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Li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5229982" y="33148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4859109" y="2037707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6204860" y="288156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4890124" y="2069735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5880480" y="3305869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4" name="Group 82"/>
          <p:cNvGrpSpPr/>
          <p:nvPr/>
        </p:nvGrpSpPr>
        <p:grpSpPr>
          <a:xfrm>
            <a:off x="1847088" y="2871216"/>
            <a:ext cx="2077960" cy="2139211"/>
            <a:chOff x="893840" y="4138990"/>
            <a:chExt cx="2077960" cy="2139211"/>
          </a:xfrm>
        </p:grpSpPr>
        <p:grpSp>
          <p:nvGrpSpPr>
            <p:cNvPr id="5" name="Group 59"/>
            <p:cNvGrpSpPr/>
            <p:nvPr/>
          </p:nvGrpSpPr>
          <p:grpSpPr>
            <a:xfrm>
              <a:off x="1672045" y="4138990"/>
              <a:ext cx="1299755" cy="859004"/>
              <a:chOff x="3926115" y="1427240"/>
              <a:chExt cx="1299755" cy="859004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49" name="Straight Connector 48"/>
              <p:cNvCxnSpPr>
                <a:stCxn id="48" idx="1"/>
                <a:endCxn id="48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TextBox 50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Be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" name="Group 59"/>
            <p:cNvGrpSpPr/>
            <p:nvPr/>
          </p:nvGrpSpPr>
          <p:grpSpPr>
            <a:xfrm>
              <a:off x="893840" y="5417216"/>
              <a:ext cx="1299755" cy="859004"/>
              <a:chOff x="3829355" y="1427240"/>
              <a:chExt cx="1299755" cy="859004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382935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75" name="Straight Connector 74"/>
              <p:cNvCxnSpPr>
                <a:stCxn id="58" idx="1"/>
                <a:endCxn id="58" idx="3"/>
              </p:cNvCxnSpPr>
              <p:nvPr/>
            </p:nvCxnSpPr>
            <p:spPr bwMode="auto">
              <a:xfrm rot="10800000" flipH="1">
                <a:off x="382935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rot="5400000">
                <a:off x="426950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TextBox 76"/>
              <p:cNvSpPr txBox="1"/>
              <p:nvPr/>
            </p:nvSpPr>
            <p:spPr>
              <a:xfrm>
                <a:off x="409424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B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 bwMode="auto">
              <a:xfrm rot="16200000" flipH="1">
                <a:off x="480907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2" name="TextBox 81"/>
            <p:cNvSpPr txBox="1"/>
            <p:nvPr/>
          </p:nvSpPr>
          <p:spPr>
            <a:xfrm>
              <a:off x="1940805" y="5373119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  <p:grpSp>
          <p:nvGrpSpPr>
            <p:cNvPr id="8" name="Group 58"/>
            <p:cNvGrpSpPr/>
            <p:nvPr/>
          </p:nvGrpSpPr>
          <p:grpSpPr>
            <a:xfrm flipH="1">
              <a:off x="1539726" y="4758260"/>
              <a:ext cx="512403" cy="658956"/>
              <a:chOff x="4855464" y="2036258"/>
              <a:chExt cx="512403" cy="658956"/>
            </a:xfrm>
          </p:grpSpPr>
          <p:sp>
            <p:nvSpPr>
              <p:cNvPr id="84" name="Oval 83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85" name="Straight Arrow Connector 84"/>
              <p:cNvCxnSpPr>
                <a:stCxn id="84" idx="5"/>
                <a:endCxn id="77" idx="0"/>
              </p:cNvCxnSpPr>
              <p:nvPr/>
            </p:nvCxnSpPr>
            <p:spPr bwMode="auto">
              <a:xfrm rot="16200000" flipH="1">
                <a:off x="4844378" y="2171725"/>
                <a:ext cx="596517" cy="45046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87" name="Straight Connector 86"/>
            <p:cNvCxnSpPr/>
            <p:nvPr/>
          </p:nvCxnSpPr>
          <p:spPr bwMode="auto">
            <a:xfrm flipV="1">
              <a:off x="1551820" y="58674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893840" y="587586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" name="Group 73"/>
          <p:cNvGrpSpPr/>
          <p:nvPr/>
        </p:nvGrpSpPr>
        <p:grpSpPr>
          <a:xfrm>
            <a:off x="3569305" y="3489138"/>
            <a:ext cx="494695" cy="647433"/>
            <a:chOff x="3569305" y="3489138"/>
            <a:chExt cx="494695" cy="647433"/>
          </a:xfrm>
        </p:grpSpPr>
        <p:sp>
          <p:nvSpPr>
            <p:cNvPr id="125" name="Oval 124"/>
            <p:cNvSpPr/>
            <p:nvPr/>
          </p:nvSpPr>
          <p:spPr bwMode="auto">
            <a:xfrm>
              <a:off x="3569305" y="348913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26" name="Straight Arrow Connector 125"/>
            <p:cNvCxnSpPr/>
            <p:nvPr/>
          </p:nvCxnSpPr>
          <p:spPr bwMode="auto">
            <a:xfrm rot="16200000" flipH="1">
              <a:off x="3524457" y="3597028"/>
              <a:ext cx="615406" cy="4636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4" name="TextBox 133"/>
          <p:cNvSpPr txBox="1"/>
          <p:nvPr/>
        </p:nvSpPr>
        <p:spPr>
          <a:xfrm>
            <a:off x="3678160" y="283149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2" name="Group 93"/>
          <p:cNvGrpSpPr/>
          <p:nvPr/>
        </p:nvGrpSpPr>
        <p:grpSpPr>
          <a:xfrm>
            <a:off x="3419856" y="4133088"/>
            <a:ext cx="1299755" cy="859004"/>
            <a:chOff x="2639180" y="2867780"/>
            <a:chExt cx="1299755" cy="859004"/>
          </a:xfrm>
        </p:grpSpPr>
        <p:grpSp>
          <p:nvGrpSpPr>
            <p:cNvPr id="14" name="Group 59"/>
            <p:cNvGrpSpPr/>
            <p:nvPr/>
          </p:nvGrpSpPr>
          <p:grpSpPr>
            <a:xfrm>
              <a:off x="2639180" y="2867780"/>
              <a:ext cx="1299755" cy="859004"/>
              <a:chOff x="3926115" y="1427240"/>
              <a:chExt cx="1299755" cy="859004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11" name="Straight Connector 10"/>
              <p:cNvCxnSpPr>
                <a:stCxn id="9" idx="1"/>
                <a:endCxn id="9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" name="TextBox 6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H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66" name="Straight Connector 65"/>
            <p:cNvCxnSpPr/>
            <p:nvPr/>
          </p:nvCxnSpPr>
          <p:spPr bwMode="auto">
            <a:xfrm flipV="1">
              <a:off x="3287490" y="3320611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3" name="TextBox 132"/>
          <p:cNvSpPr txBox="1"/>
          <p:nvPr/>
        </p:nvSpPr>
        <p:spPr>
          <a:xfrm>
            <a:off x="4467980" y="4079476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58" name="Rectangle 157"/>
          <p:cNvSpPr/>
          <p:nvPr/>
        </p:nvSpPr>
        <p:spPr bwMode="auto">
          <a:xfrm>
            <a:off x="2667001" y="5409956"/>
            <a:ext cx="1295400" cy="838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159" name="Straight Connector 158"/>
          <p:cNvCxnSpPr>
            <a:stCxn id="158" idx="1"/>
            <a:endCxn id="158" idx="3"/>
          </p:cNvCxnSpPr>
          <p:nvPr/>
        </p:nvCxnSpPr>
        <p:spPr bwMode="auto">
          <a:xfrm rot="10800000" flipH="1">
            <a:off x="2667001" y="5829056"/>
            <a:ext cx="129540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TextBox 160"/>
          <p:cNvSpPr txBox="1"/>
          <p:nvPr/>
        </p:nvSpPr>
        <p:spPr>
          <a:xfrm>
            <a:off x="2931886" y="538939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Helvetica Neue"/>
                <a:cs typeface="Helvetica Neue"/>
              </a:rPr>
              <a:t>C</a:t>
            </a:r>
            <a:endParaRPr lang="en-US" sz="2400" b="0" dirty="0">
              <a:latin typeface="Helvetica Neue"/>
              <a:cs typeface="Helvetica Neue"/>
            </a:endParaRPr>
          </a:p>
        </p:txBody>
      </p:sp>
      <p:cxnSp>
        <p:nvCxnSpPr>
          <p:cNvPr id="162" name="Straight Connector 161"/>
          <p:cNvCxnSpPr/>
          <p:nvPr/>
        </p:nvCxnSpPr>
        <p:spPr bwMode="auto">
          <a:xfrm flipV="1">
            <a:off x="2671838" y="5840046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6" name="Oval 165"/>
          <p:cNvSpPr/>
          <p:nvPr/>
        </p:nvSpPr>
        <p:spPr bwMode="auto">
          <a:xfrm>
            <a:off x="3717299" y="4760348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167" name="Straight Arrow Connector 166"/>
          <p:cNvCxnSpPr>
            <a:endCxn id="161" idx="0"/>
          </p:cNvCxnSpPr>
          <p:nvPr/>
        </p:nvCxnSpPr>
        <p:spPr bwMode="auto">
          <a:xfrm rot="5400000">
            <a:off x="3232090" y="4873172"/>
            <a:ext cx="597020" cy="4354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4887690" y="1363135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cxnSp>
        <p:nvCxnSpPr>
          <p:cNvPr id="160" name="Straight Connector 159"/>
          <p:cNvCxnSpPr/>
          <p:nvPr/>
        </p:nvCxnSpPr>
        <p:spPr bwMode="auto">
          <a:xfrm rot="5400000">
            <a:off x="3107149" y="6042660"/>
            <a:ext cx="4114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V="1">
            <a:off x="3322336" y="5831115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276235" y="28212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cxnSp>
        <p:nvCxnSpPr>
          <p:cNvPr id="163" name="Straight Connector 162"/>
          <p:cNvCxnSpPr/>
          <p:nvPr/>
        </p:nvCxnSpPr>
        <p:spPr bwMode="auto">
          <a:xfrm rot="16200000" flipH="1">
            <a:off x="3646716" y="5406811"/>
            <a:ext cx="320040" cy="3200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TextBox 163"/>
          <p:cNvSpPr txBox="1"/>
          <p:nvPr/>
        </p:nvSpPr>
        <p:spPr>
          <a:xfrm>
            <a:off x="3718091" y="534650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82381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pSp>
        <p:nvGrpSpPr>
          <p:cNvPr id="2" name="Group 79"/>
          <p:cNvGrpSpPr/>
          <p:nvPr/>
        </p:nvGrpSpPr>
        <p:grpSpPr>
          <a:xfrm>
            <a:off x="3917650" y="1432075"/>
            <a:ext cx="2607250" cy="2291079"/>
            <a:chOff x="3917650" y="1432075"/>
            <a:chExt cx="2607250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3917650" y="1452635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3917650" y="1871735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4357798" y="2085339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4182535" y="1432075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He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4897365" y="1449490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5225145" y="288471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5225145" y="330381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5665293" y="351741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5490030" y="286415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Li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5229982" y="33148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4859109" y="2037707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6204860" y="288156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4890124" y="2069735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5880480" y="3305869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4" name="Group 59"/>
          <p:cNvGrpSpPr/>
          <p:nvPr/>
        </p:nvGrpSpPr>
        <p:grpSpPr>
          <a:xfrm>
            <a:off x="3419856" y="4133088"/>
            <a:ext cx="1299755" cy="859004"/>
            <a:chOff x="3926115" y="1427240"/>
            <a:chExt cx="1299755" cy="859004"/>
          </a:xfrm>
        </p:grpSpPr>
        <p:sp>
          <p:nvSpPr>
            <p:cNvPr id="9" name="Rectangle 8"/>
            <p:cNvSpPr/>
            <p:nvPr/>
          </p:nvSpPr>
          <p:spPr bwMode="auto">
            <a:xfrm>
              <a:off x="3926115" y="144780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1" name="Straight Connector 10"/>
            <p:cNvCxnSpPr>
              <a:stCxn id="9" idx="1"/>
              <a:endCxn id="9" idx="3"/>
            </p:cNvCxnSpPr>
            <p:nvPr/>
          </p:nvCxnSpPr>
          <p:spPr bwMode="auto">
            <a:xfrm rot="10800000" flipH="1">
              <a:off x="3926115" y="186690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4366263" y="208050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4191000" y="142724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4905830" y="144465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6" name="Straight Connector 65"/>
          <p:cNvCxnSpPr/>
          <p:nvPr/>
        </p:nvCxnSpPr>
        <p:spPr bwMode="auto">
          <a:xfrm flipV="1">
            <a:off x="4068166" y="4585919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3" name="TextBox 132"/>
          <p:cNvSpPr txBox="1"/>
          <p:nvPr/>
        </p:nvSpPr>
        <p:spPr>
          <a:xfrm>
            <a:off x="4467980" y="4079476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5" name="Group 82"/>
          <p:cNvGrpSpPr/>
          <p:nvPr/>
        </p:nvGrpSpPr>
        <p:grpSpPr>
          <a:xfrm>
            <a:off x="3312886" y="4760348"/>
            <a:ext cx="476984" cy="629048"/>
            <a:chOff x="3312886" y="4760348"/>
            <a:chExt cx="476984" cy="629048"/>
          </a:xfrm>
        </p:grpSpPr>
        <p:sp>
          <p:nvSpPr>
            <p:cNvPr id="166" name="Oval 165"/>
            <p:cNvSpPr/>
            <p:nvPr/>
          </p:nvSpPr>
          <p:spPr bwMode="auto">
            <a:xfrm>
              <a:off x="3717299" y="476034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67" name="Straight Arrow Connector 166"/>
            <p:cNvCxnSpPr>
              <a:endCxn id="161" idx="0"/>
            </p:cNvCxnSpPr>
            <p:nvPr/>
          </p:nvCxnSpPr>
          <p:spPr bwMode="auto">
            <a:xfrm rot="5400000">
              <a:off x="3232090" y="4873172"/>
              <a:ext cx="597020" cy="4354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2" name="TextBox 71"/>
          <p:cNvSpPr txBox="1"/>
          <p:nvPr/>
        </p:nvSpPr>
        <p:spPr>
          <a:xfrm>
            <a:off x="4887690" y="1363135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76235" y="282125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Times New Roman"/>
                <a:cs typeface="Times New Roman"/>
              </a:rPr>
              <a:t>=</a:t>
            </a:r>
            <a:endParaRPr lang="en-US" sz="1400" b="0" dirty="0">
              <a:latin typeface="Times New Roman"/>
              <a:cs typeface="Times New Roman"/>
            </a:endParaRPr>
          </a:p>
        </p:txBody>
      </p:sp>
      <p:grpSp>
        <p:nvGrpSpPr>
          <p:cNvPr id="6" name="Group 85"/>
          <p:cNvGrpSpPr/>
          <p:nvPr/>
        </p:nvGrpSpPr>
        <p:grpSpPr>
          <a:xfrm>
            <a:off x="1847088" y="2871216"/>
            <a:ext cx="2077960" cy="2139211"/>
            <a:chOff x="1847088" y="2871216"/>
            <a:chExt cx="2077960" cy="2139211"/>
          </a:xfrm>
        </p:grpSpPr>
        <p:grpSp>
          <p:nvGrpSpPr>
            <p:cNvPr id="8" name="Group 59"/>
            <p:cNvGrpSpPr/>
            <p:nvPr/>
          </p:nvGrpSpPr>
          <p:grpSpPr>
            <a:xfrm>
              <a:off x="2625293" y="2871216"/>
              <a:ext cx="1299755" cy="859004"/>
              <a:chOff x="3926115" y="1427240"/>
              <a:chExt cx="1299755" cy="859004"/>
            </a:xfrm>
          </p:grpSpPr>
          <p:sp>
            <p:nvSpPr>
              <p:cNvPr id="48" name="Rectangle 47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49" name="Straight Connector 48"/>
              <p:cNvCxnSpPr>
                <a:stCxn id="48" idx="1"/>
                <a:endCxn id="48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1" name="TextBox 50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Be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" name="Group 59"/>
            <p:cNvGrpSpPr/>
            <p:nvPr/>
          </p:nvGrpSpPr>
          <p:grpSpPr>
            <a:xfrm>
              <a:off x="1847088" y="4149442"/>
              <a:ext cx="1299755" cy="859004"/>
              <a:chOff x="3829355" y="1427240"/>
              <a:chExt cx="1299755" cy="859004"/>
            </a:xfrm>
          </p:grpSpPr>
          <p:sp>
            <p:nvSpPr>
              <p:cNvPr id="58" name="Rectangle 57"/>
              <p:cNvSpPr/>
              <p:nvPr/>
            </p:nvSpPr>
            <p:spPr bwMode="auto">
              <a:xfrm>
                <a:off x="382935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75" name="Straight Connector 74"/>
              <p:cNvCxnSpPr>
                <a:stCxn id="58" idx="1"/>
                <a:endCxn id="58" idx="3"/>
              </p:cNvCxnSpPr>
              <p:nvPr/>
            </p:nvCxnSpPr>
            <p:spPr bwMode="auto">
              <a:xfrm rot="10800000" flipH="1">
                <a:off x="382935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rot="5400000">
                <a:off x="426950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7" name="TextBox 76"/>
              <p:cNvSpPr txBox="1"/>
              <p:nvPr/>
            </p:nvSpPr>
            <p:spPr>
              <a:xfrm>
                <a:off x="409424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B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 bwMode="auto">
              <a:xfrm rot="16200000" flipH="1">
                <a:off x="480907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" name="Group 58"/>
            <p:cNvGrpSpPr/>
            <p:nvPr/>
          </p:nvGrpSpPr>
          <p:grpSpPr>
            <a:xfrm flipH="1">
              <a:off x="2492974" y="3490486"/>
              <a:ext cx="512403" cy="658956"/>
              <a:chOff x="4855464" y="2036258"/>
              <a:chExt cx="512403" cy="658956"/>
            </a:xfrm>
          </p:grpSpPr>
          <p:sp>
            <p:nvSpPr>
              <p:cNvPr id="84" name="Oval 83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85" name="Straight Arrow Connector 84"/>
              <p:cNvCxnSpPr>
                <a:stCxn id="84" idx="5"/>
                <a:endCxn id="77" idx="0"/>
              </p:cNvCxnSpPr>
              <p:nvPr/>
            </p:nvCxnSpPr>
            <p:spPr bwMode="auto">
              <a:xfrm rot="16200000" flipH="1">
                <a:off x="4844378" y="2171725"/>
                <a:ext cx="596517" cy="45046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cxnSp>
          <p:nvCxnSpPr>
            <p:cNvPr id="87" name="Straight Connector 86"/>
            <p:cNvCxnSpPr/>
            <p:nvPr/>
          </p:nvCxnSpPr>
          <p:spPr bwMode="auto">
            <a:xfrm flipV="1">
              <a:off x="2505068" y="459962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flipV="1">
              <a:off x="1847088" y="4608091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TextBox 81"/>
            <p:cNvSpPr txBox="1"/>
            <p:nvPr/>
          </p:nvSpPr>
          <p:spPr>
            <a:xfrm>
              <a:off x="2894053" y="4105345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4" name="Group 80"/>
          <p:cNvGrpSpPr/>
          <p:nvPr/>
        </p:nvGrpSpPr>
        <p:grpSpPr>
          <a:xfrm>
            <a:off x="3569305" y="3489138"/>
            <a:ext cx="494695" cy="647433"/>
            <a:chOff x="3569305" y="3489138"/>
            <a:chExt cx="494695" cy="647433"/>
          </a:xfrm>
        </p:grpSpPr>
        <p:sp>
          <p:nvSpPr>
            <p:cNvPr id="125" name="Oval 124"/>
            <p:cNvSpPr/>
            <p:nvPr/>
          </p:nvSpPr>
          <p:spPr bwMode="auto">
            <a:xfrm>
              <a:off x="3569305" y="348913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26" name="Straight Arrow Connector 125"/>
            <p:cNvCxnSpPr/>
            <p:nvPr/>
          </p:nvCxnSpPr>
          <p:spPr bwMode="auto">
            <a:xfrm rot="16200000" flipH="1">
              <a:off x="3524457" y="3597028"/>
              <a:ext cx="615406" cy="4636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4" name="TextBox 133"/>
          <p:cNvSpPr txBox="1"/>
          <p:nvPr/>
        </p:nvSpPr>
        <p:spPr>
          <a:xfrm>
            <a:off x="3678160" y="283149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5" name="Group 88"/>
          <p:cNvGrpSpPr/>
          <p:nvPr/>
        </p:nvGrpSpPr>
        <p:grpSpPr>
          <a:xfrm>
            <a:off x="2667001" y="5346504"/>
            <a:ext cx="1355890" cy="901896"/>
            <a:chOff x="2667001" y="5346504"/>
            <a:chExt cx="1355890" cy="901896"/>
          </a:xfrm>
        </p:grpSpPr>
        <p:sp>
          <p:nvSpPr>
            <p:cNvPr id="158" name="Rectangle 157"/>
            <p:cNvSpPr/>
            <p:nvPr/>
          </p:nvSpPr>
          <p:spPr bwMode="auto">
            <a:xfrm>
              <a:off x="2667001" y="540995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159" name="Straight Connector 158"/>
            <p:cNvCxnSpPr>
              <a:stCxn id="158" idx="1"/>
              <a:endCxn id="158" idx="3"/>
            </p:cNvCxnSpPr>
            <p:nvPr/>
          </p:nvCxnSpPr>
          <p:spPr bwMode="auto">
            <a:xfrm rot="10800000" flipH="1">
              <a:off x="2667001" y="582905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1" name="TextBox 160"/>
            <p:cNvSpPr txBox="1"/>
            <p:nvPr/>
          </p:nvSpPr>
          <p:spPr>
            <a:xfrm>
              <a:off x="2931886" y="538939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C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 bwMode="auto">
            <a:xfrm flipV="1">
              <a:off x="2671838" y="584004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0" name="Straight Connector 159"/>
            <p:cNvCxnSpPr/>
            <p:nvPr/>
          </p:nvCxnSpPr>
          <p:spPr bwMode="auto">
            <a:xfrm rot="5400000">
              <a:off x="3107149" y="604266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Straight Connector 164"/>
            <p:cNvCxnSpPr/>
            <p:nvPr/>
          </p:nvCxnSpPr>
          <p:spPr bwMode="auto">
            <a:xfrm flipV="1">
              <a:off x="3322336" y="583111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Straight Connector 162"/>
            <p:cNvCxnSpPr/>
            <p:nvPr/>
          </p:nvCxnSpPr>
          <p:spPr bwMode="auto">
            <a:xfrm rot="16200000" flipH="1">
              <a:off x="3646716" y="540681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4" name="TextBox 163"/>
            <p:cNvSpPr txBox="1"/>
            <p:nvPr/>
          </p:nvSpPr>
          <p:spPr>
            <a:xfrm>
              <a:off x="3718091" y="534650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7" name="Group 253"/>
          <p:cNvGrpSpPr/>
          <p:nvPr/>
        </p:nvGrpSpPr>
        <p:grpSpPr>
          <a:xfrm>
            <a:off x="381000" y="2783096"/>
            <a:ext cx="4094238" cy="3693904"/>
            <a:chOff x="381000" y="2783096"/>
            <a:chExt cx="4094238" cy="3693904"/>
          </a:xfrm>
        </p:grpSpPr>
        <p:sp>
          <p:nvSpPr>
            <p:cNvPr id="255" name="Rectangle 254"/>
            <p:cNvSpPr/>
            <p:nvPr/>
          </p:nvSpPr>
          <p:spPr bwMode="auto">
            <a:xfrm>
              <a:off x="1524000" y="2866571"/>
              <a:ext cx="2819400" cy="345802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256" name="Rectangle 255"/>
            <p:cNvSpPr/>
            <p:nvPr/>
          </p:nvSpPr>
          <p:spPr bwMode="auto">
            <a:xfrm>
              <a:off x="381000" y="5181600"/>
              <a:ext cx="4094238" cy="1295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grpSp>
          <p:nvGrpSpPr>
            <p:cNvPr id="18" name="Group 82"/>
            <p:cNvGrpSpPr/>
            <p:nvPr/>
          </p:nvGrpSpPr>
          <p:grpSpPr>
            <a:xfrm>
              <a:off x="976248" y="4088629"/>
              <a:ext cx="2077960" cy="2139211"/>
              <a:chOff x="893840" y="4138990"/>
              <a:chExt cx="2077960" cy="2139211"/>
            </a:xfrm>
          </p:grpSpPr>
          <p:grpSp>
            <p:nvGrpSpPr>
              <p:cNvPr id="19" name="Group 59"/>
              <p:cNvGrpSpPr/>
              <p:nvPr/>
            </p:nvGrpSpPr>
            <p:grpSpPr>
              <a:xfrm>
                <a:off x="1672045" y="4138990"/>
                <a:ext cx="1299755" cy="859004"/>
                <a:chOff x="3926115" y="1427240"/>
                <a:chExt cx="1299755" cy="859004"/>
              </a:xfrm>
            </p:grpSpPr>
            <p:sp>
              <p:nvSpPr>
                <p:cNvPr id="292" name="Rectangle 291"/>
                <p:cNvSpPr/>
                <p:nvPr/>
              </p:nvSpPr>
              <p:spPr bwMode="auto">
                <a:xfrm>
                  <a:off x="3926115" y="1447800"/>
                  <a:ext cx="1295400" cy="83820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charset="0"/>
                  </a:endParaRPr>
                </a:p>
              </p:txBody>
            </p:sp>
            <p:cxnSp>
              <p:nvCxnSpPr>
                <p:cNvPr id="293" name="Straight Connector 29"/>
                <p:cNvCxnSpPr>
                  <a:stCxn id="292" idx="1"/>
                  <a:endCxn id="292" idx="3"/>
                </p:cNvCxnSpPr>
                <p:nvPr/>
              </p:nvCxnSpPr>
              <p:spPr bwMode="auto">
                <a:xfrm rot="10800000" flipH="1">
                  <a:off x="3926115" y="1866900"/>
                  <a:ext cx="1295400" cy="1588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4" name="Straight Connector 293"/>
                <p:cNvCxnSpPr/>
                <p:nvPr/>
              </p:nvCxnSpPr>
              <p:spPr bwMode="auto">
                <a:xfrm rot="5400000">
                  <a:off x="4366263" y="2080504"/>
                  <a:ext cx="411480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5" name="TextBox 294"/>
                <p:cNvSpPr txBox="1"/>
                <p:nvPr/>
              </p:nvSpPr>
              <p:spPr>
                <a:xfrm>
                  <a:off x="4191000" y="1427240"/>
                  <a:ext cx="762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0" dirty="0" smtClean="0">
                      <a:latin typeface="Helvetica Neue"/>
                      <a:cs typeface="Helvetica Neue"/>
                    </a:rPr>
                    <a:t>Be</a:t>
                  </a:r>
                  <a:endParaRPr lang="en-US" sz="2400" b="0" dirty="0">
                    <a:latin typeface="Helvetica Neue"/>
                    <a:cs typeface="Helvetica Neue"/>
                  </a:endParaRPr>
                </a:p>
              </p:txBody>
            </p:sp>
            <p:cxnSp>
              <p:nvCxnSpPr>
                <p:cNvPr id="296" name="Straight Connector 295"/>
                <p:cNvCxnSpPr/>
                <p:nvPr/>
              </p:nvCxnSpPr>
              <p:spPr bwMode="auto">
                <a:xfrm rot="16200000" flipH="1">
                  <a:off x="4905830" y="1444655"/>
                  <a:ext cx="320040" cy="32004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0" name="Group 59"/>
              <p:cNvGrpSpPr/>
              <p:nvPr/>
            </p:nvGrpSpPr>
            <p:grpSpPr>
              <a:xfrm>
                <a:off x="893840" y="5417216"/>
                <a:ext cx="1299755" cy="859004"/>
                <a:chOff x="3829355" y="1427240"/>
                <a:chExt cx="1299755" cy="859004"/>
              </a:xfrm>
            </p:grpSpPr>
            <p:sp>
              <p:nvSpPr>
                <p:cNvPr id="287" name="Rectangle 286"/>
                <p:cNvSpPr/>
                <p:nvPr/>
              </p:nvSpPr>
              <p:spPr bwMode="auto">
                <a:xfrm>
                  <a:off x="3829355" y="1447800"/>
                  <a:ext cx="1295400" cy="83820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charset="0"/>
                  </a:endParaRPr>
                </a:p>
              </p:txBody>
            </p:sp>
            <p:cxnSp>
              <p:nvCxnSpPr>
                <p:cNvPr id="288" name="Straight Connector 287"/>
                <p:cNvCxnSpPr>
                  <a:stCxn id="287" idx="1"/>
                  <a:endCxn id="287" idx="3"/>
                </p:cNvCxnSpPr>
                <p:nvPr/>
              </p:nvCxnSpPr>
              <p:spPr bwMode="auto">
                <a:xfrm rot="10800000" flipH="1">
                  <a:off x="3829355" y="1866900"/>
                  <a:ext cx="1295400" cy="1588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9" name="Straight Connector 288"/>
                <p:cNvCxnSpPr/>
                <p:nvPr/>
              </p:nvCxnSpPr>
              <p:spPr bwMode="auto">
                <a:xfrm rot="5400000">
                  <a:off x="4269503" y="2080504"/>
                  <a:ext cx="411480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0" name="TextBox 26"/>
                <p:cNvSpPr txBox="1"/>
                <p:nvPr/>
              </p:nvSpPr>
              <p:spPr>
                <a:xfrm>
                  <a:off x="4094240" y="1427240"/>
                  <a:ext cx="762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0" dirty="0" smtClean="0">
                      <a:latin typeface="Helvetica Neue"/>
                      <a:cs typeface="Helvetica Neue"/>
                    </a:rPr>
                    <a:t>B</a:t>
                  </a:r>
                  <a:endParaRPr lang="en-US" sz="2400" b="0" dirty="0">
                    <a:latin typeface="Helvetica Neue"/>
                    <a:cs typeface="Helvetica Neue"/>
                  </a:endParaRPr>
                </a:p>
              </p:txBody>
            </p:sp>
            <p:cxnSp>
              <p:nvCxnSpPr>
                <p:cNvPr id="291" name="Straight Connector 27"/>
                <p:cNvCxnSpPr/>
                <p:nvPr/>
              </p:nvCxnSpPr>
              <p:spPr bwMode="auto">
                <a:xfrm rot="16200000" flipH="1">
                  <a:off x="4809070" y="1444655"/>
                  <a:ext cx="320040" cy="32004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81" name="TextBox 280"/>
              <p:cNvSpPr txBox="1"/>
              <p:nvPr/>
            </p:nvSpPr>
            <p:spPr>
              <a:xfrm>
                <a:off x="1940805" y="5373119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latin typeface="Times New Roman"/>
                    <a:cs typeface="Times New Roman"/>
                  </a:rPr>
                  <a:t>=</a:t>
                </a:r>
                <a:endParaRPr lang="en-US" sz="1400" b="0" dirty="0">
                  <a:latin typeface="Times New Roman"/>
                  <a:cs typeface="Times New Roman"/>
                </a:endParaRPr>
              </a:p>
            </p:txBody>
          </p:sp>
          <p:grpSp>
            <p:nvGrpSpPr>
              <p:cNvPr id="21" name="Group 58"/>
              <p:cNvGrpSpPr/>
              <p:nvPr/>
            </p:nvGrpSpPr>
            <p:grpSpPr>
              <a:xfrm flipH="1">
                <a:off x="1539726" y="4758260"/>
                <a:ext cx="512403" cy="658956"/>
                <a:chOff x="4855464" y="2036258"/>
                <a:chExt cx="512403" cy="658956"/>
              </a:xfrm>
            </p:grpSpPr>
            <p:sp>
              <p:nvSpPr>
                <p:cNvPr id="285" name="Oval 284"/>
                <p:cNvSpPr/>
                <p:nvPr/>
              </p:nvSpPr>
              <p:spPr bwMode="auto">
                <a:xfrm>
                  <a:off x="4855464" y="2036258"/>
                  <a:ext cx="72571" cy="73152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charset="0"/>
                  </a:endParaRPr>
                </a:p>
              </p:txBody>
            </p:sp>
            <p:cxnSp>
              <p:nvCxnSpPr>
                <p:cNvPr id="286" name="Straight Arrow Connector 285"/>
                <p:cNvCxnSpPr>
                  <a:stCxn id="285" idx="5"/>
                </p:cNvCxnSpPr>
                <p:nvPr/>
              </p:nvCxnSpPr>
              <p:spPr bwMode="auto">
                <a:xfrm rot="16200000" flipH="1">
                  <a:off x="4844378" y="2171725"/>
                  <a:ext cx="596517" cy="450461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283" name="Straight Connector 18"/>
              <p:cNvCxnSpPr/>
              <p:nvPr/>
            </p:nvCxnSpPr>
            <p:spPr bwMode="auto">
              <a:xfrm flipV="1">
                <a:off x="1551820" y="5867400"/>
                <a:ext cx="640080" cy="40233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4" name="Straight Connector 283"/>
              <p:cNvCxnSpPr/>
              <p:nvPr/>
            </p:nvCxnSpPr>
            <p:spPr bwMode="auto">
              <a:xfrm flipV="1">
                <a:off x="893840" y="5875865"/>
                <a:ext cx="640080" cy="40233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Group 59"/>
            <p:cNvGrpSpPr/>
            <p:nvPr/>
          </p:nvGrpSpPr>
          <p:grpSpPr>
            <a:xfrm>
              <a:off x="2642616" y="2862072"/>
              <a:ext cx="1299755" cy="859004"/>
              <a:chOff x="3926115" y="1427240"/>
              <a:chExt cx="1299755" cy="859004"/>
            </a:xfrm>
          </p:grpSpPr>
          <p:sp>
            <p:nvSpPr>
              <p:cNvPr id="274" name="Rectangle 273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275" name="Straight Connector 274"/>
              <p:cNvCxnSpPr>
                <a:stCxn id="274" idx="1"/>
                <a:endCxn id="274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6" name="Straight Connector 275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7" name="TextBox 276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H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278" name="Straight Connector 277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9" name="Oval 258"/>
            <p:cNvSpPr/>
            <p:nvPr/>
          </p:nvSpPr>
          <p:spPr bwMode="auto">
            <a:xfrm>
              <a:off x="2943219" y="3481010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260" name="Straight Arrow Connector 259"/>
            <p:cNvCxnSpPr>
              <a:stCxn id="259" idx="3"/>
              <a:endCxn id="292" idx="0"/>
            </p:cNvCxnSpPr>
            <p:nvPr/>
          </p:nvCxnSpPr>
          <p:spPr bwMode="auto">
            <a:xfrm rot="5400000">
              <a:off x="2395130" y="3550472"/>
              <a:ext cx="565740" cy="5516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1" name="TextBox 260"/>
            <p:cNvSpPr txBox="1"/>
            <p:nvPr/>
          </p:nvSpPr>
          <p:spPr>
            <a:xfrm>
              <a:off x="2786745" y="402352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sz="14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2667001" y="540995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263" name="Straight Connector 262"/>
            <p:cNvCxnSpPr>
              <a:stCxn id="262" idx="1"/>
              <a:endCxn id="262" idx="3"/>
            </p:cNvCxnSpPr>
            <p:nvPr/>
          </p:nvCxnSpPr>
          <p:spPr bwMode="auto">
            <a:xfrm rot="10800000" flipH="1">
              <a:off x="2667001" y="582905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4" name="TextBox 263"/>
            <p:cNvSpPr txBox="1"/>
            <p:nvPr/>
          </p:nvSpPr>
          <p:spPr>
            <a:xfrm>
              <a:off x="2931886" y="538939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C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 bwMode="auto">
            <a:xfrm flipV="1">
              <a:off x="2671838" y="584004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6" name="Straight Connector 265"/>
            <p:cNvCxnSpPr/>
            <p:nvPr/>
          </p:nvCxnSpPr>
          <p:spPr bwMode="auto">
            <a:xfrm rot="5400000">
              <a:off x="3107149" y="604266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7" name="Straight Connector 266"/>
            <p:cNvCxnSpPr/>
            <p:nvPr/>
          </p:nvCxnSpPr>
          <p:spPr bwMode="auto">
            <a:xfrm flipV="1">
              <a:off x="3322336" y="583111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8" name="Straight Connector 267"/>
            <p:cNvCxnSpPr/>
            <p:nvPr/>
          </p:nvCxnSpPr>
          <p:spPr bwMode="auto">
            <a:xfrm rot="16200000" flipH="1">
              <a:off x="3646716" y="540681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9" name="TextBox 268"/>
            <p:cNvSpPr txBox="1"/>
            <p:nvPr/>
          </p:nvSpPr>
          <p:spPr>
            <a:xfrm>
              <a:off x="3718091" y="534650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  <p:cxnSp>
          <p:nvCxnSpPr>
            <p:cNvPr id="270" name="Straight Connector 269"/>
            <p:cNvCxnSpPr/>
            <p:nvPr/>
          </p:nvCxnSpPr>
          <p:spPr bwMode="auto">
            <a:xfrm flipV="1">
              <a:off x="3288695" y="3312497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3" name="Group 58"/>
            <p:cNvGrpSpPr/>
            <p:nvPr/>
          </p:nvGrpSpPr>
          <p:grpSpPr>
            <a:xfrm flipH="1">
              <a:off x="2691189" y="4700210"/>
              <a:ext cx="621697" cy="689186"/>
              <a:chOff x="4306338" y="2036258"/>
              <a:chExt cx="621697" cy="689186"/>
            </a:xfrm>
          </p:grpSpPr>
          <p:sp>
            <p:nvSpPr>
              <p:cNvPr id="272" name="Oval 271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273" name="Straight Arrow Connector 272"/>
              <p:cNvCxnSpPr>
                <a:endCxn id="264" idx="0"/>
              </p:cNvCxnSpPr>
              <p:nvPr/>
            </p:nvCxnSpPr>
            <p:spPr bwMode="auto">
              <a:xfrm rot="5400000">
                <a:off x="4267828" y="2106794"/>
                <a:ext cx="657160" cy="58014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297" name="TextBox 296"/>
            <p:cNvSpPr txBox="1"/>
            <p:nvPr/>
          </p:nvSpPr>
          <p:spPr>
            <a:xfrm>
              <a:off x="3624945" y="2783096"/>
              <a:ext cx="4136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–</a:t>
              </a:r>
              <a:r>
                <a:rPr lang="en-US" sz="1000" b="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sz="1200" b="0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– </a:t>
              </a:r>
              <a:endParaRPr lang="en-US" sz="1200" b="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24" name="Group 58"/>
          <p:cNvGrpSpPr/>
          <p:nvPr/>
        </p:nvGrpSpPr>
        <p:grpSpPr>
          <a:xfrm>
            <a:off x="1747604" y="2807305"/>
            <a:ext cx="4729396" cy="2209800"/>
            <a:chOff x="3427634" y="1479390"/>
            <a:chExt cx="4729396" cy="2209800"/>
          </a:xfrm>
        </p:grpSpPr>
        <p:sp>
          <p:nvSpPr>
            <p:cNvPr id="79" name="Oval 78"/>
            <p:cNvSpPr/>
            <p:nvPr/>
          </p:nvSpPr>
          <p:spPr bwMode="auto">
            <a:xfrm rot="2685028">
              <a:off x="3427634" y="1479390"/>
              <a:ext cx="3657600" cy="2209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85430" y="2996375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Rotate left</a:t>
              </a:r>
              <a:endParaRPr lang="en-US" sz="2000" b="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2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47326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09513 0.1780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" y="89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16667E-6 1.11111E-6 L -0.08473 -0.18519 " pathEditMode="relative" ptsTypes="AA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 bwMode="auto">
          <a:xfrm>
            <a:off x="2757705" y="1331685"/>
            <a:ext cx="72571" cy="73152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charset="0"/>
            </a:endParaRPr>
          </a:p>
        </p:txBody>
      </p:sp>
      <p:cxnSp>
        <p:nvCxnSpPr>
          <p:cNvPr id="30" name="AutoShape 111"/>
          <p:cNvCxnSpPr>
            <a:cxnSpLocks noChangeShapeType="1"/>
          </p:cNvCxnSpPr>
          <p:nvPr/>
        </p:nvCxnSpPr>
        <p:spPr bwMode="auto">
          <a:xfrm>
            <a:off x="2819400" y="1371600"/>
            <a:ext cx="1104900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533400" y="12909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19640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He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00" y="26371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Li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3400" y="33102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Be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3400" y="39833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666666"/>
                </a:solidFill>
                <a:latin typeface="Helvetica Neue"/>
                <a:cs typeface="Helvetica Neue"/>
              </a:rPr>
              <a:t>B</a:t>
            </a:r>
            <a:endParaRPr lang="en-US" sz="2400" b="0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400" y="46564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C</a:t>
            </a:r>
            <a:endParaRPr lang="en-US" sz="24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2" name="Group 93"/>
          <p:cNvGrpSpPr/>
          <p:nvPr/>
        </p:nvGrpSpPr>
        <p:grpSpPr>
          <a:xfrm>
            <a:off x="3917650" y="1432075"/>
            <a:ext cx="2663385" cy="2291079"/>
            <a:chOff x="3917650" y="1432075"/>
            <a:chExt cx="2663385" cy="2291079"/>
          </a:xfrm>
        </p:grpSpPr>
        <p:sp>
          <p:nvSpPr>
            <p:cNvPr id="31" name="Rectangle 30"/>
            <p:cNvSpPr/>
            <p:nvPr/>
          </p:nvSpPr>
          <p:spPr bwMode="auto">
            <a:xfrm>
              <a:off x="3917650" y="1452635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32" name="Straight Connector 31"/>
            <p:cNvCxnSpPr>
              <a:stCxn id="31" idx="1"/>
              <a:endCxn id="31" idx="3"/>
            </p:cNvCxnSpPr>
            <p:nvPr/>
          </p:nvCxnSpPr>
          <p:spPr bwMode="auto">
            <a:xfrm rot="10800000" flipH="1">
              <a:off x="3917650" y="1871735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4357798" y="2085339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4182535" y="1432075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He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16200000" flipH="1">
              <a:off x="4897365" y="1449490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 bwMode="auto">
            <a:xfrm>
              <a:off x="5225145" y="2884710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1" name="Straight Connector 40"/>
            <p:cNvCxnSpPr>
              <a:stCxn id="38" idx="1"/>
              <a:endCxn id="38" idx="3"/>
            </p:cNvCxnSpPr>
            <p:nvPr/>
          </p:nvCxnSpPr>
          <p:spPr bwMode="auto">
            <a:xfrm rot="10800000" flipH="1">
              <a:off x="5225145" y="3303810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5400000">
              <a:off x="5665293" y="3517414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5490030" y="286415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Li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V="1">
              <a:off x="5229982" y="3314800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Oval 45"/>
            <p:cNvSpPr/>
            <p:nvPr/>
          </p:nvSpPr>
          <p:spPr bwMode="auto">
            <a:xfrm>
              <a:off x="4859109" y="2037707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6204860" y="2881565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4890124" y="2069735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5880480" y="3305869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6276235" y="282125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693900" y="279521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–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Group 90"/>
          <p:cNvGrpSpPr/>
          <p:nvPr/>
        </p:nvGrpSpPr>
        <p:grpSpPr>
          <a:xfrm>
            <a:off x="1536095" y="722085"/>
            <a:ext cx="3470569" cy="3657600"/>
            <a:chOff x="433010" y="2010975"/>
            <a:chExt cx="3470569" cy="3657600"/>
          </a:xfrm>
        </p:grpSpPr>
        <p:sp>
          <p:nvSpPr>
            <p:cNvPr id="92" name="Oval 91"/>
            <p:cNvSpPr/>
            <p:nvPr/>
          </p:nvSpPr>
          <p:spPr bwMode="auto">
            <a:xfrm rot="18809653">
              <a:off x="969879" y="2734875"/>
              <a:ext cx="3657600" cy="2209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33010" y="28890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Rotate right</a:t>
              </a:r>
              <a:endParaRPr lang="en-US" sz="2000" b="0" dirty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887690" y="1363135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pSp>
        <p:nvGrpSpPr>
          <p:cNvPr id="4" name="Group 58"/>
          <p:cNvGrpSpPr/>
          <p:nvPr/>
        </p:nvGrpSpPr>
        <p:grpSpPr>
          <a:xfrm flipH="1">
            <a:off x="3290374" y="2036258"/>
            <a:ext cx="1007101" cy="838537"/>
            <a:chOff x="4855464" y="2036258"/>
            <a:chExt cx="1007101" cy="838537"/>
          </a:xfrm>
        </p:grpSpPr>
        <p:sp>
          <p:nvSpPr>
            <p:cNvPr id="64" name="Oval 63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4886479" y="2068286"/>
              <a:ext cx="976086" cy="8065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195"/>
          <p:cNvGrpSpPr/>
          <p:nvPr/>
        </p:nvGrpSpPr>
        <p:grpSpPr>
          <a:xfrm>
            <a:off x="976248" y="2862072"/>
            <a:ext cx="3046643" cy="3386328"/>
            <a:chOff x="976248" y="2862072"/>
            <a:chExt cx="3046643" cy="3386328"/>
          </a:xfrm>
        </p:grpSpPr>
        <p:grpSp>
          <p:nvGrpSpPr>
            <p:cNvPr id="6" name="Group 82"/>
            <p:cNvGrpSpPr/>
            <p:nvPr/>
          </p:nvGrpSpPr>
          <p:grpSpPr>
            <a:xfrm>
              <a:off x="976248" y="4088629"/>
              <a:ext cx="2077960" cy="2139211"/>
              <a:chOff x="893840" y="4138990"/>
              <a:chExt cx="2077960" cy="2139211"/>
            </a:xfrm>
          </p:grpSpPr>
          <p:grpSp>
            <p:nvGrpSpPr>
              <p:cNvPr id="7" name="Group 59"/>
              <p:cNvGrpSpPr/>
              <p:nvPr/>
            </p:nvGrpSpPr>
            <p:grpSpPr>
              <a:xfrm>
                <a:off x="1672045" y="4138990"/>
                <a:ext cx="1299755" cy="859004"/>
                <a:chOff x="3926115" y="1427240"/>
                <a:chExt cx="1299755" cy="859004"/>
              </a:xfrm>
            </p:grpSpPr>
            <p:sp>
              <p:nvSpPr>
                <p:cNvPr id="235" name="Rectangle 234"/>
                <p:cNvSpPr/>
                <p:nvPr/>
              </p:nvSpPr>
              <p:spPr bwMode="auto">
                <a:xfrm>
                  <a:off x="3926115" y="1447800"/>
                  <a:ext cx="1295400" cy="83820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charset="0"/>
                  </a:endParaRPr>
                </a:p>
              </p:txBody>
            </p:sp>
            <p:cxnSp>
              <p:nvCxnSpPr>
                <p:cNvPr id="236" name="Straight Connector 29"/>
                <p:cNvCxnSpPr>
                  <a:stCxn id="235" idx="1"/>
                  <a:endCxn id="235" idx="3"/>
                </p:cNvCxnSpPr>
                <p:nvPr/>
              </p:nvCxnSpPr>
              <p:spPr bwMode="auto">
                <a:xfrm rot="10800000" flipH="1">
                  <a:off x="3926115" y="1866900"/>
                  <a:ext cx="1295400" cy="1588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7" name="Straight Connector 236"/>
                <p:cNvCxnSpPr/>
                <p:nvPr/>
              </p:nvCxnSpPr>
              <p:spPr bwMode="auto">
                <a:xfrm rot="5400000">
                  <a:off x="4366263" y="2080504"/>
                  <a:ext cx="411480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8" name="TextBox 237"/>
                <p:cNvSpPr txBox="1"/>
                <p:nvPr/>
              </p:nvSpPr>
              <p:spPr>
                <a:xfrm>
                  <a:off x="4191000" y="1427240"/>
                  <a:ext cx="762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0" dirty="0" smtClean="0">
                      <a:latin typeface="Helvetica Neue"/>
                      <a:cs typeface="Helvetica Neue"/>
                    </a:rPr>
                    <a:t>Be</a:t>
                  </a:r>
                  <a:endParaRPr lang="en-US" sz="2400" b="0" dirty="0">
                    <a:latin typeface="Helvetica Neue"/>
                    <a:cs typeface="Helvetica Neue"/>
                  </a:endParaRPr>
                </a:p>
              </p:txBody>
            </p:sp>
            <p:cxnSp>
              <p:nvCxnSpPr>
                <p:cNvPr id="239" name="Straight Connector 238"/>
                <p:cNvCxnSpPr/>
                <p:nvPr/>
              </p:nvCxnSpPr>
              <p:spPr bwMode="auto">
                <a:xfrm rot="16200000" flipH="1">
                  <a:off x="4905830" y="1444655"/>
                  <a:ext cx="320040" cy="32004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" name="Group 59"/>
              <p:cNvGrpSpPr/>
              <p:nvPr/>
            </p:nvGrpSpPr>
            <p:grpSpPr>
              <a:xfrm>
                <a:off x="893840" y="5417216"/>
                <a:ext cx="1299755" cy="859004"/>
                <a:chOff x="3829355" y="1427240"/>
                <a:chExt cx="1299755" cy="859004"/>
              </a:xfrm>
            </p:grpSpPr>
            <p:sp>
              <p:nvSpPr>
                <p:cNvPr id="230" name="Rectangle 229"/>
                <p:cNvSpPr/>
                <p:nvPr/>
              </p:nvSpPr>
              <p:spPr bwMode="auto">
                <a:xfrm>
                  <a:off x="3829355" y="1447800"/>
                  <a:ext cx="1295400" cy="838200"/>
                </a:xfrm>
                <a:prstGeom prst="rec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charset="0"/>
                  </a:endParaRPr>
                </a:p>
              </p:txBody>
            </p:sp>
            <p:cxnSp>
              <p:nvCxnSpPr>
                <p:cNvPr id="231" name="Straight Connector 230"/>
                <p:cNvCxnSpPr>
                  <a:stCxn id="230" idx="1"/>
                  <a:endCxn id="230" idx="3"/>
                </p:cNvCxnSpPr>
                <p:nvPr/>
              </p:nvCxnSpPr>
              <p:spPr bwMode="auto">
                <a:xfrm rot="10800000" flipH="1">
                  <a:off x="3829355" y="1866900"/>
                  <a:ext cx="1295400" cy="1588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2" name="Straight Connector 231"/>
                <p:cNvCxnSpPr/>
                <p:nvPr/>
              </p:nvCxnSpPr>
              <p:spPr bwMode="auto">
                <a:xfrm rot="5400000">
                  <a:off x="4269503" y="2080504"/>
                  <a:ext cx="411480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3" name="TextBox 26"/>
                <p:cNvSpPr txBox="1"/>
                <p:nvPr/>
              </p:nvSpPr>
              <p:spPr>
                <a:xfrm>
                  <a:off x="4094240" y="1427240"/>
                  <a:ext cx="762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0" dirty="0" smtClean="0">
                      <a:latin typeface="Helvetica Neue"/>
                      <a:cs typeface="Helvetica Neue"/>
                    </a:rPr>
                    <a:t>B</a:t>
                  </a:r>
                  <a:endParaRPr lang="en-US" sz="2400" b="0" dirty="0">
                    <a:latin typeface="Helvetica Neue"/>
                    <a:cs typeface="Helvetica Neue"/>
                  </a:endParaRPr>
                </a:p>
              </p:txBody>
            </p:sp>
            <p:cxnSp>
              <p:nvCxnSpPr>
                <p:cNvPr id="234" name="Straight Connector 27"/>
                <p:cNvCxnSpPr/>
                <p:nvPr/>
              </p:nvCxnSpPr>
              <p:spPr bwMode="auto">
                <a:xfrm rot="16200000" flipH="1">
                  <a:off x="4809070" y="1444655"/>
                  <a:ext cx="320040" cy="320040"/>
                </a:xfrm>
                <a:prstGeom prst="line">
                  <a:avLst/>
                </a:prstGeom>
                <a:solidFill>
                  <a:schemeClr val="accent1"/>
                </a:solidFill>
                <a:ln w="6350" cap="flat" cmpd="sng" algn="ctr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24" name="TextBox 223"/>
              <p:cNvSpPr txBox="1"/>
              <p:nvPr/>
            </p:nvSpPr>
            <p:spPr>
              <a:xfrm>
                <a:off x="1940805" y="5373119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latin typeface="Times New Roman"/>
                    <a:cs typeface="Times New Roman"/>
                  </a:rPr>
                  <a:t>=</a:t>
                </a:r>
                <a:endParaRPr lang="en-US" sz="1400" b="0" dirty="0">
                  <a:latin typeface="Times New Roman"/>
                  <a:cs typeface="Times New Roman"/>
                </a:endParaRPr>
              </a:p>
            </p:txBody>
          </p:sp>
          <p:grpSp>
            <p:nvGrpSpPr>
              <p:cNvPr id="9" name="Group 58"/>
              <p:cNvGrpSpPr/>
              <p:nvPr/>
            </p:nvGrpSpPr>
            <p:grpSpPr>
              <a:xfrm flipH="1">
                <a:off x="1539726" y="4758260"/>
                <a:ext cx="512403" cy="658956"/>
                <a:chOff x="4855464" y="2036258"/>
                <a:chExt cx="512403" cy="658956"/>
              </a:xfrm>
            </p:grpSpPr>
            <p:sp>
              <p:nvSpPr>
                <p:cNvPr id="228" name="Oval 227"/>
                <p:cNvSpPr/>
                <p:nvPr/>
              </p:nvSpPr>
              <p:spPr bwMode="auto">
                <a:xfrm>
                  <a:off x="4855464" y="2036258"/>
                  <a:ext cx="72571" cy="73152"/>
                </a:xfrm>
                <a:prstGeom prst="ellipse">
                  <a:avLst/>
                </a:prstGeom>
                <a:solidFill>
                  <a:srgbClr val="000000"/>
                </a:solidFill>
                <a:ln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urier New" charset="0"/>
                  </a:endParaRPr>
                </a:p>
              </p:txBody>
            </p:sp>
            <p:cxnSp>
              <p:nvCxnSpPr>
                <p:cNvPr id="229" name="Straight Arrow Connector 228"/>
                <p:cNvCxnSpPr>
                  <a:stCxn id="228" idx="5"/>
                </p:cNvCxnSpPr>
                <p:nvPr/>
              </p:nvCxnSpPr>
              <p:spPr bwMode="auto">
                <a:xfrm rot="16200000" flipH="1">
                  <a:off x="4844378" y="2171725"/>
                  <a:ext cx="596517" cy="450461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226" name="Straight Connector 18"/>
              <p:cNvCxnSpPr/>
              <p:nvPr/>
            </p:nvCxnSpPr>
            <p:spPr bwMode="auto">
              <a:xfrm flipV="1">
                <a:off x="1551820" y="5867400"/>
                <a:ext cx="640080" cy="40233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 flipV="1">
                <a:off x="893840" y="5875865"/>
                <a:ext cx="640080" cy="40233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" name="Group 59"/>
            <p:cNvGrpSpPr/>
            <p:nvPr/>
          </p:nvGrpSpPr>
          <p:grpSpPr>
            <a:xfrm>
              <a:off x="2642616" y="2862072"/>
              <a:ext cx="1299755" cy="859004"/>
              <a:chOff x="3926115" y="1427240"/>
              <a:chExt cx="1299755" cy="859004"/>
            </a:xfrm>
          </p:grpSpPr>
          <p:sp>
            <p:nvSpPr>
              <p:cNvPr id="217" name="Rectangle 216"/>
              <p:cNvSpPr/>
              <p:nvPr/>
            </p:nvSpPr>
            <p:spPr bwMode="auto">
              <a:xfrm>
                <a:off x="3926115" y="1447800"/>
                <a:ext cx="1295400" cy="838200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218" name="Straight Connector 217"/>
              <p:cNvCxnSpPr>
                <a:stCxn id="217" idx="1"/>
                <a:endCxn id="217" idx="3"/>
              </p:cNvCxnSpPr>
              <p:nvPr/>
            </p:nvCxnSpPr>
            <p:spPr bwMode="auto">
              <a:xfrm rot="10800000" flipH="1">
                <a:off x="3926115" y="1866900"/>
                <a:ext cx="1295400" cy="1588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9" name="Straight Connector 218"/>
              <p:cNvCxnSpPr/>
              <p:nvPr/>
            </p:nvCxnSpPr>
            <p:spPr bwMode="auto">
              <a:xfrm rot="5400000">
                <a:off x="4366263" y="2080504"/>
                <a:ext cx="41148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0" name="TextBox 219"/>
              <p:cNvSpPr txBox="1"/>
              <p:nvPr/>
            </p:nvSpPr>
            <p:spPr>
              <a:xfrm>
                <a:off x="4191000" y="1427240"/>
                <a:ext cx="762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 smtClean="0">
                    <a:latin typeface="Helvetica Neue"/>
                    <a:cs typeface="Helvetica Neue"/>
                  </a:rPr>
                  <a:t>H</a:t>
                </a:r>
                <a:endParaRPr lang="en-US" sz="2400" b="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221" name="Straight Connector 220"/>
              <p:cNvCxnSpPr/>
              <p:nvPr/>
            </p:nvCxnSpPr>
            <p:spPr bwMode="auto">
              <a:xfrm rot="16200000" flipH="1">
                <a:off x="4905830" y="1444655"/>
                <a:ext cx="320040" cy="320040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01" name="Oval 200"/>
            <p:cNvSpPr/>
            <p:nvPr/>
          </p:nvSpPr>
          <p:spPr bwMode="auto">
            <a:xfrm>
              <a:off x="2943219" y="3481010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202" name="Straight Arrow Connector 201"/>
            <p:cNvCxnSpPr>
              <a:stCxn id="201" idx="3"/>
              <a:endCxn id="235" idx="0"/>
            </p:cNvCxnSpPr>
            <p:nvPr/>
          </p:nvCxnSpPr>
          <p:spPr bwMode="auto">
            <a:xfrm rot="5400000">
              <a:off x="2395130" y="3550472"/>
              <a:ext cx="565740" cy="5516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3" name="TextBox 202"/>
            <p:cNvSpPr txBox="1"/>
            <p:nvPr/>
          </p:nvSpPr>
          <p:spPr>
            <a:xfrm>
              <a:off x="2786745" y="4023528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endParaRPr lang="en-US" sz="1400" b="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2667001" y="5409956"/>
              <a:ext cx="1295400" cy="8382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205" name="Straight Connector 204"/>
            <p:cNvCxnSpPr>
              <a:stCxn id="204" idx="1"/>
              <a:endCxn id="204" idx="3"/>
            </p:cNvCxnSpPr>
            <p:nvPr/>
          </p:nvCxnSpPr>
          <p:spPr bwMode="auto">
            <a:xfrm rot="10800000" flipH="1">
              <a:off x="2667001" y="5829056"/>
              <a:ext cx="1295400" cy="158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6" name="TextBox 205"/>
            <p:cNvSpPr txBox="1"/>
            <p:nvPr/>
          </p:nvSpPr>
          <p:spPr>
            <a:xfrm>
              <a:off x="2931886" y="5389396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latin typeface="Helvetica Neue"/>
                  <a:cs typeface="Helvetica Neue"/>
                </a:rPr>
                <a:t>C</a:t>
              </a:r>
              <a:endParaRPr lang="en-US" sz="2400" b="0" dirty="0">
                <a:latin typeface="Helvetica Neue"/>
                <a:cs typeface="Helvetica Neue"/>
              </a:endParaRPr>
            </a:p>
          </p:txBody>
        </p:sp>
        <p:cxnSp>
          <p:nvCxnSpPr>
            <p:cNvPr id="207" name="Straight Connector 206"/>
            <p:cNvCxnSpPr/>
            <p:nvPr/>
          </p:nvCxnSpPr>
          <p:spPr bwMode="auto">
            <a:xfrm flipV="1">
              <a:off x="2671838" y="5840046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 rot="5400000">
              <a:off x="3107149" y="6042660"/>
              <a:ext cx="41148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/>
            <p:cNvCxnSpPr/>
            <p:nvPr/>
          </p:nvCxnSpPr>
          <p:spPr bwMode="auto">
            <a:xfrm flipV="1">
              <a:off x="3322336" y="5831115"/>
              <a:ext cx="640080" cy="402336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0" name="Straight Connector 209"/>
            <p:cNvCxnSpPr/>
            <p:nvPr/>
          </p:nvCxnSpPr>
          <p:spPr bwMode="auto">
            <a:xfrm rot="16200000" flipH="1">
              <a:off x="3646716" y="5406811"/>
              <a:ext cx="320040" cy="32004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1" name="TextBox 210"/>
            <p:cNvSpPr txBox="1"/>
            <p:nvPr/>
          </p:nvSpPr>
          <p:spPr>
            <a:xfrm>
              <a:off x="3718091" y="5346504"/>
              <a:ext cx="30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latin typeface="Times New Roman"/>
                  <a:cs typeface="Times New Roman"/>
                </a:rPr>
                <a:t>=</a:t>
              </a:r>
              <a:endParaRPr lang="en-US" sz="1400" b="0" dirty="0">
                <a:latin typeface="Times New Roman"/>
                <a:cs typeface="Times New Roman"/>
              </a:endParaRPr>
            </a:p>
          </p:txBody>
        </p:sp>
        <p:grpSp>
          <p:nvGrpSpPr>
            <p:cNvPr id="11" name="Group 58"/>
            <p:cNvGrpSpPr/>
            <p:nvPr/>
          </p:nvGrpSpPr>
          <p:grpSpPr>
            <a:xfrm flipH="1">
              <a:off x="2691189" y="4700210"/>
              <a:ext cx="621697" cy="689186"/>
              <a:chOff x="4306338" y="2036258"/>
              <a:chExt cx="621697" cy="689186"/>
            </a:xfrm>
          </p:grpSpPr>
          <p:sp>
            <p:nvSpPr>
              <p:cNvPr id="215" name="Oval 214"/>
              <p:cNvSpPr/>
              <p:nvPr/>
            </p:nvSpPr>
            <p:spPr bwMode="auto">
              <a:xfrm>
                <a:off x="4855464" y="2036258"/>
                <a:ext cx="72571" cy="73152"/>
              </a:xfrm>
              <a:prstGeom prst="ellipse">
                <a:avLst/>
              </a:prstGeom>
              <a:solidFill>
                <a:srgbClr val="0000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urier New" charset="0"/>
                </a:endParaRPr>
              </a:p>
            </p:txBody>
          </p:sp>
          <p:cxnSp>
            <p:nvCxnSpPr>
              <p:cNvPr id="216" name="Straight Arrow Connector 215"/>
              <p:cNvCxnSpPr>
                <a:endCxn id="206" idx="0"/>
              </p:cNvCxnSpPr>
              <p:nvPr/>
            </p:nvCxnSpPr>
            <p:spPr bwMode="auto">
              <a:xfrm rot="5400000">
                <a:off x="4267828" y="2106794"/>
                <a:ext cx="657160" cy="58014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cxnSp>
        <p:nvCxnSpPr>
          <p:cNvPr id="176" name="Straight Connector 175"/>
          <p:cNvCxnSpPr/>
          <p:nvPr/>
        </p:nvCxnSpPr>
        <p:spPr bwMode="auto">
          <a:xfrm flipV="1">
            <a:off x="3295955" y="3309255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0" name="Straight Connector 239"/>
          <p:cNvCxnSpPr/>
          <p:nvPr/>
        </p:nvCxnSpPr>
        <p:spPr bwMode="auto">
          <a:xfrm flipV="1">
            <a:off x="5150150" y="3148390"/>
            <a:ext cx="640080" cy="40233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58"/>
          <p:cNvGrpSpPr/>
          <p:nvPr/>
        </p:nvGrpSpPr>
        <p:grpSpPr>
          <a:xfrm flipH="1">
            <a:off x="4861104" y="2033210"/>
            <a:ext cx="944610" cy="676123"/>
            <a:chOff x="3983425" y="2036258"/>
            <a:chExt cx="944610" cy="676123"/>
          </a:xfrm>
        </p:grpSpPr>
        <p:sp>
          <p:nvSpPr>
            <p:cNvPr id="242" name="Oval 241"/>
            <p:cNvSpPr/>
            <p:nvPr/>
          </p:nvSpPr>
          <p:spPr bwMode="auto">
            <a:xfrm>
              <a:off x="4855464" y="2036258"/>
              <a:ext cx="72571" cy="73152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</a:endParaRPr>
            </a:p>
          </p:txBody>
        </p:sp>
        <p:cxnSp>
          <p:nvCxnSpPr>
            <p:cNvPr id="243" name="Straight Arrow Connector 242"/>
            <p:cNvCxnSpPr/>
            <p:nvPr/>
          </p:nvCxnSpPr>
          <p:spPr bwMode="auto">
            <a:xfrm flipH="1">
              <a:off x="3983425" y="2068286"/>
              <a:ext cx="903054" cy="6440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46" name="TextBox 245"/>
          <p:cNvSpPr txBox="1"/>
          <p:nvPr/>
        </p:nvSpPr>
        <p:spPr>
          <a:xfrm>
            <a:off x="3609220" y="2798485"/>
            <a:ext cx="410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– –</a:t>
            </a:r>
            <a:endParaRPr lang="en-US" sz="1100" b="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4916715" y="1371600"/>
            <a:ext cx="393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=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151640" y="2636203"/>
            <a:ext cx="393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endParaRPr lang="en-US" sz="1400" b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Illustrating AVL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93444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0.1349 0.1849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0" y="92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13941 -0.2078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0" y="-104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72" grpId="0"/>
      <p:bldP spid="246" grpId="0"/>
      <p:bldP spid="247" grpId="0"/>
      <p:bldP spid="24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Back to Scope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9683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Binary Search Tree Big O</a:t>
            </a:r>
            <a:endParaRPr kumimoji="1"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8300"/>
            <a:ext cx="9144000" cy="609758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97705" y="3317460"/>
            <a:ext cx="1368452" cy="941589"/>
          </a:xfrm>
          <a:prstGeom prst="round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3995" y="4696999"/>
            <a:ext cx="1368452" cy="1039246"/>
          </a:xfrm>
          <a:prstGeom prst="round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195839" y="3349425"/>
            <a:ext cx="4566024" cy="941589"/>
          </a:xfrm>
          <a:prstGeom prst="round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 rot="21301095">
            <a:off x="3250578" y="1882298"/>
            <a:ext cx="1073733" cy="712548"/>
          </a:xfrm>
          <a:prstGeom prst="round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 rot="21301095">
            <a:off x="4622411" y="1837437"/>
            <a:ext cx="1073733" cy="810358"/>
          </a:xfrm>
          <a:prstGeom prst="round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055683" y="1989837"/>
            <a:ext cx="1629547" cy="440777"/>
          </a:xfrm>
          <a:prstGeom prst="round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9998" y="2003614"/>
            <a:ext cx="738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latin typeface="Courier"/>
                <a:cs typeface="Courier"/>
              </a:rPr>
              <a:t>add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4138" y="2003614"/>
            <a:ext cx="166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latin typeface="Courier"/>
                <a:cs typeface="Courier"/>
              </a:rPr>
              <a:t>contains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86276" y="2003614"/>
            <a:ext cx="1292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latin typeface="Courier"/>
                <a:cs typeface="Courier"/>
              </a:rPr>
              <a:t>remove</a:t>
            </a:r>
            <a:endParaRPr kumimoji="1" lang="zh-CN" altLang="en-US" sz="2400" b="1" dirty="0">
              <a:latin typeface="Courier"/>
              <a:cs typeface="Couri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3584" y="3480808"/>
            <a:ext cx="8772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 smtClean="0">
                <a:latin typeface="Courier"/>
                <a:cs typeface="Courier"/>
              </a:rPr>
              <a:t>Set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8515" y="4574798"/>
            <a:ext cx="1800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 err="1" smtClean="0">
                <a:latin typeface="Courier"/>
                <a:cs typeface="Courier"/>
              </a:rPr>
              <a:t>HashSet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251" y="3512940"/>
            <a:ext cx="1497000" cy="42771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794" y="3512940"/>
            <a:ext cx="1497000" cy="4277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09" y="3512940"/>
            <a:ext cx="1497000" cy="427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785" y="4655258"/>
            <a:ext cx="874735" cy="45089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497" y="4687222"/>
            <a:ext cx="874735" cy="4508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09" y="4676273"/>
            <a:ext cx="874735" cy="45089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873968" y="6251714"/>
            <a:ext cx="305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Hash Map is faster…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2775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Log </a:t>
            </a:r>
            <a:r>
              <a:rPr kumimoji="1" lang="en-US" altLang="zh-CN" i="1" dirty="0" smtClean="0"/>
              <a:t>n</a:t>
            </a:r>
            <a:endParaRPr kumimoji="1" lang="zh-CN" alt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195920" y="2091211"/>
            <a:ext cx="4623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Lets say </a:t>
            </a:r>
            <a:r>
              <a:rPr kumimoji="1" lang="en-US" altLang="zh-CN" sz="3600" i="1" dirty="0" smtClean="0"/>
              <a:t>n </a:t>
            </a:r>
            <a:r>
              <a:rPr kumimoji="1" lang="en-US" altLang="zh-CN" sz="3600" dirty="0" smtClean="0"/>
              <a:t>is 1 </a:t>
            </a:r>
            <a:r>
              <a:rPr kumimoji="1" lang="en-US" altLang="zh-CN" sz="3600" b="1" dirty="0" smtClean="0"/>
              <a:t>billion</a:t>
            </a:r>
            <a:endParaRPr kumimoji="1" lang="zh-CN" alt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101" y="4081331"/>
            <a:ext cx="4962008" cy="65289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52464" y="6251714"/>
            <a:ext cx="2579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..But not by much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570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does the Map/Set work?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616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Maps and Sets Print in Order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8289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Iteration?</a:t>
            </a:r>
            <a:endParaRPr lang="en-US" dirty="0"/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725995" y="1556492"/>
            <a:ext cx="5372100" cy="3806825"/>
            <a:chOff x="2232" y="1586"/>
            <a:chExt cx="3384" cy="2398"/>
          </a:xfrm>
        </p:grpSpPr>
        <p:sp>
          <p:nvSpPr>
            <p:cNvPr id="7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8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9" name="AutoShape 7"/>
            <p:cNvCxnSpPr>
              <a:cxnSpLocks noChangeShapeType="1"/>
              <a:stCxn id="8" idx="3"/>
              <a:endCxn id="7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AutoShape 8"/>
            <p:cNvCxnSpPr>
              <a:cxnSpLocks noChangeShapeType="1"/>
              <a:stCxn id="8" idx="5"/>
              <a:endCxn id="27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12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13" name="AutoShape 11"/>
            <p:cNvCxnSpPr>
              <a:cxnSpLocks noChangeShapeType="1"/>
              <a:stCxn id="7" idx="3"/>
              <a:endCxn id="12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2"/>
            <p:cNvCxnSpPr>
              <a:cxnSpLocks noChangeShapeType="1"/>
              <a:stCxn id="12" idx="5"/>
              <a:endCxn id="11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16" name="AutoShape 14"/>
            <p:cNvCxnSpPr>
              <a:cxnSpLocks noChangeShapeType="1"/>
              <a:stCxn id="7" idx="5"/>
              <a:endCxn id="15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8" name="AutoShape 16"/>
            <p:cNvCxnSpPr>
              <a:cxnSpLocks noChangeShapeType="1"/>
              <a:stCxn id="17" idx="2"/>
              <a:endCxn id="8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20" name="AutoShape 18"/>
            <p:cNvCxnSpPr>
              <a:cxnSpLocks noChangeShapeType="1"/>
              <a:stCxn id="12" idx="3"/>
              <a:endCxn id="19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24" name="AutoShape 20"/>
            <p:cNvCxnSpPr>
              <a:cxnSpLocks noChangeShapeType="1"/>
              <a:stCxn id="15" idx="5"/>
              <a:endCxn id="23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5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26" name="AutoShape 22"/>
            <p:cNvCxnSpPr>
              <a:cxnSpLocks noChangeShapeType="1"/>
              <a:stCxn id="15" idx="3"/>
              <a:endCxn id="25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7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28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29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30" name="AutoShape 26"/>
            <p:cNvCxnSpPr>
              <a:cxnSpLocks noChangeShapeType="1"/>
              <a:stCxn id="27" idx="3"/>
              <a:endCxn id="29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27"/>
            <p:cNvCxnSpPr>
              <a:cxnSpLocks noChangeShapeType="1"/>
              <a:stCxn id="29" idx="5"/>
              <a:endCxn id="28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58</a:t>
              </a:r>
            </a:p>
          </p:txBody>
        </p:sp>
        <p:cxnSp>
          <p:nvCxnSpPr>
            <p:cNvPr id="33" name="AutoShape 29"/>
            <p:cNvCxnSpPr>
              <a:cxnSpLocks noChangeShapeType="1"/>
              <a:stCxn id="27" idx="5"/>
              <a:endCxn id="32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4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35" name="AutoShape 31"/>
            <p:cNvCxnSpPr>
              <a:cxnSpLocks noChangeShapeType="1"/>
              <a:stCxn id="29" idx="3"/>
              <a:endCxn id="34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6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37" name="AutoShape 33"/>
            <p:cNvCxnSpPr>
              <a:cxnSpLocks noChangeShapeType="1"/>
              <a:stCxn id="32" idx="5"/>
              <a:endCxn id="36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39" name="AutoShape 35"/>
            <p:cNvCxnSpPr>
              <a:cxnSpLocks noChangeShapeType="1"/>
              <a:stCxn id="32" idx="3"/>
              <a:endCxn id="38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16823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preOrder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inOrder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tree-&gt;left);</a:t>
            </a:r>
          </a:p>
          <a:p>
            <a:pPr lvl="1" algn="l"/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postOrder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Tree Traversal</a:t>
            </a:r>
            <a:endParaRPr kumimoji="1" lang="zh-CN" altLang="en-US" dirty="0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5054071" y="1633134"/>
            <a:ext cx="3868239" cy="3806825"/>
            <a:chOff x="2232" y="1586"/>
            <a:chExt cx="3384" cy="2398"/>
          </a:xfrm>
        </p:grpSpPr>
        <p:sp>
          <p:nvSpPr>
            <p:cNvPr id="8" name="Oval 5"/>
            <p:cNvSpPr>
              <a:spLocks noChangeAspect="1" noChangeArrowheads="1"/>
            </p:cNvSpPr>
            <p:nvPr/>
          </p:nvSpPr>
          <p:spPr bwMode="auto">
            <a:xfrm>
              <a:off x="2882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12</a:t>
              </a:r>
            </a:p>
          </p:txBody>
        </p:sp>
        <p:sp>
          <p:nvSpPr>
            <p:cNvPr id="9" name="Oval 6"/>
            <p:cNvSpPr>
              <a:spLocks noChangeAspect="1" noChangeArrowheads="1"/>
            </p:cNvSpPr>
            <p:nvPr/>
          </p:nvSpPr>
          <p:spPr bwMode="auto">
            <a:xfrm>
              <a:off x="3816" y="1971"/>
              <a:ext cx="322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18</a:t>
              </a:r>
            </a:p>
          </p:txBody>
        </p:sp>
        <p:cxnSp>
          <p:nvCxnSpPr>
            <p:cNvPr id="10" name="AutoShape 7"/>
            <p:cNvCxnSpPr>
              <a:cxnSpLocks noChangeShapeType="1"/>
              <a:stCxn id="9" idx="3"/>
              <a:endCxn id="8" idx="0"/>
            </p:cNvCxnSpPr>
            <p:nvPr/>
          </p:nvCxnSpPr>
          <p:spPr bwMode="auto">
            <a:xfrm flipH="1">
              <a:off x="3044" y="2267"/>
              <a:ext cx="819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8"/>
            <p:cNvCxnSpPr>
              <a:cxnSpLocks noChangeShapeType="1"/>
              <a:stCxn id="9" idx="5"/>
              <a:endCxn id="26" idx="0"/>
            </p:cNvCxnSpPr>
            <p:nvPr/>
          </p:nvCxnSpPr>
          <p:spPr bwMode="auto">
            <a:xfrm>
              <a:off x="4091" y="2267"/>
              <a:ext cx="72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Oval 9"/>
            <p:cNvSpPr>
              <a:spLocks noChangeAspect="1" noChangeArrowheads="1"/>
            </p:cNvSpPr>
            <p:nvPr/>
          </p:nvSpPr>
          <p:spPr bwMode="auto">
            <a:xfrm>
              <a:off x="265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7</a:t>
              </a:r>
            </a:p>
          </p:txBody>
        </p:sp>
        <p:sp>
          <p:nvSpPr>
            <p:cNvPr id="13" name="Oval 10"/>
            <p:cNvSpPr>
              <a:spLocks noChangeAspect="1" noChangeArrowheads="1"/>
            </p:cNvSpPr>
            <p:nvPr/>
          </p:nvSpPr>
          <p:spPr bwMode="auto">
            <a:xfrm>
              <a:off x="2462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</a:t>
              </a:r>
            </a:p>
          </p:txBody>
        </p:sp>
        <p:cxnSp>
          <p:nvCxnSpPr>
            <p:cNvPr id="14" name="AutoShape 11"/>
            <p:cNvCxnSpPr>
              <a:cxnSpLocks noChangeShapeType="1"/>
              <a:stCxn id="8" idx="3"/>
              <a:endCxn id="13" idx="0"/>
            </p:cNvCxnSpPr>
            <p:nvPr/>
          </p:nvCxnSpPr>
          <p:spPr bwMode="auto">
            <a:xfrm flipH="1">
              <a:off x="2624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2"/>
            <p:cNvCxnSpPr>
              <a:cxnSpLocks noChangeShapeType="1"/>
              <a:stCxn id="13" idx="5"/>
              <a:endCxn id="12" idx="0"/>
            </p:cNvCxnSpPr>
            <p:nvPr/>
          </p:nvCxnSpPr>
          <p:spPr bwMode="auto">
            <a:xfrm>
              <a:off x="2738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Oval 13"/>
            <p:cNvSpPr>
              <a:spLocks noChangeAspect="1" noChangeArrowheads="1"/>
            </p:cNvSpPr>
            <p:nvPr/>
          </p:nvSpPr>
          <p:spPr bwMode="auto">
            <a:xfrm>
              <a:off x="3314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15</a:t>
              </a:r>
            </a:p>
          </p:txBody>
        </p:sp>
        <p:cxnSp>
          <p:nvCxnSpPr>
            <p:cNvPr id="17" name="AutoShape 14"/>
            <p:cNvCxnSpPr>
              <a:cxnSpLocks noChangeShapeType="1"/>
              <a:stCxn id="8" idx="5"/>
              <a:endCxn id="16" idx="0"/>
            </p:cNvCxnSpPr>
            <p:nvPr/>
          </p:nvCxnSpPr>
          <p:spPr bwMode="auto">
            <a:xfrm>
              <a:off x="3159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3780" y="1586"/>
              <a:ext cx="3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>
                  <a:latin typeface="Calibri" charset="0"/>
                </a:rPr>
                <a:t>root</a:t>
              </a:r>
            </a:p>
          </p:txBody>
        </p:sp>
        <p:cxnSp>
          <p:nvCxnSpPr>
            <p:cNvPr id="19" name="AutoShape 16"/>
            <p:cNvCxnSpPr>
              <a:cxnSpLocks noChangeShapeType="1"/>
              <a:stCxn id="18" idx="2"/>
              <a:endCxn id="9" idx="0"/>
            </p:cNvCxnSpPr>
            <p:nvPr/>
          </p:nvCxnSpPr>
          <p:spPr bwMode="auto">
            <a:xfrm flipH="1">
              <a:off x="3977" y="1827"/>
              <a:ext cx="1" cy="1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Oval 17"/>
            <p:cNvSpPr>
              <a:spLocks noChangeAspect="1" noChangeArrowheads="1"/>
            </p:cNvSpPr>
            <p:nvPr/>
          </p:nvSpPr>
          <p:spPr bwMode="auto">
            <a:xfrm>
              <a:off x="223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-2</a:t>
              </a:r>
            </a:p>
          </p:txBody>
        </p:sp>
        <p:cxnSp>
          <p:nvCxnSpPr>
            <p:cNvPr id="21" name="AutoShape 18"/>
            <p:cNvCxnSpPr>
              <a:cxnSpLocks noChangeShapeType="1"/>
              <a:stCxn id="13" idx="3"/>
              <a:endCxn id="20" idx="0"/>
            </p:cNvCxnSpPr>
            <p:nvPr/>
          </p:nvCxnSpPr>
          <p:spPr bwMode="auto">
            <a:xfrm flipH="1">
              <a:off x="2394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" name="Oval 19"/>
            <p:cNvSpPr>
              <a:spLocks noChangeAspect="1" noChangeArrowheads="1"/>
            </p:cNvSpPr>
            <p:nvPr/>
          </p:nvSpPr>
          <p:spPr bwMode="auto">
            <a:xfrm>
              <a:off x="3518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16</a:t>
              </a:r>
            </a:p>
          </p:txBody>
        </p:sp>
        <p:cxnSp>
          <p:nvCxnSpPr>
            <p:cNvPr id="23" name="AutoShape 20"/>
            <p:cNvCxnSpPr>
              <a:cxnSpLocks noChangeShapeType="1"/>
              <a:stCxn id="16" idx="5"/>
              <a:endCxn id="22" idx="0"/>
            </p:cNvCxnSpPr>
            <p:nvPr/>
          </p:nvCxnSpPr>
          <p:spPr bwMode="auto">
            <a:xfrm>
              <a:off x="3590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" name="Oval 21"/>
            <p:cNvSpPr>
              <a:spLocks noChangeAspect="1" noChangeArrowheads="1"/>
            </p:cNvSpPr>
            <p:nvPr/>
          </p:nvSpPr>
          <p:spPr bwMode="auto">
            <a:xfrm>
              <a:off x="3098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13</a:t>
              </a:r>
            </a:p>
          </p:txBody>
        </p:sp>
        <p:cxnSp>
          <p:nvCxnSpPr>
            <p:cNvPr id="25" name="AutoShape 22"/>
            <p:cNvCxnSpPr>
              <a:cxnSpLocks noChangeShapeType="1"/>
              <a:stCxn id="16" idx="3"/>
              <a:endCxn id="24" idx="0"/>
            </p:cNvCxnSpPr>
            <p:nvPr/>
          </p:nvCxnSpPr>
          <p:spPr bwMode="auto">
            <a:xfrm flipH="1">
              <a:off x="3260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" name="Oval 23"/>
            <p:cNvSpPr>
              <a:spLocks noChangeAspect="1" noChangeArrowheads="1"/>
            </p:cNvSpPr>
            <p:nvPr/>
          </p:nvSpPr>
          <p:spPr bwMode="auto">
            <a:xfrm>
              <a:off x="4656" y="2547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35</a:t>
              </a:r>
            </a:p>
          </p:txBody>
        </p:sp>
        <p:sp>
          <p:nvSpPr>
            <p:cNvPr id="27" name="Oval 24"/>
            <p:cNvSpPr>
              <a:spLocks noChangeAspect="1" noChangeArrowheads="1"/>
            </p:cNvSpPr>
            <p:nvPr/>
          </p:nvSpPr>
          <p:spPr bwMode="auto">
            <a:xfrm>
              <a:off x="442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31</a:t>
              </a:r>
            </a:p>
          </p:txBody>
        </p:sp>
        <p:sp>
          <p:nvSpPr>
            <p:cNvPr id="28" name="Oval 25"/>
            <p:cNvSpPr>
              <a:spLocks noChangeAspect="1" noChangeArrowheads="1"/>
            </p:cNvSpPr>
            <p:nvPr/>
          </p:nvSpPr>
          <p:spPr bwMode="auto">
            <a:xfrm>
              <a:off x="4236" y="3106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22</a:t>
              </a:r>
            </a:p>
          </p:txBody>
        </p:sp>
        <p:cxnSp>
          <p:nvCxnSpPr>
            <p:cNvPr id="29" name="AutoShape 26"/>
            <p:cNvCxnSpPr>
              <a:cxnSpLocks noChangeShapeType="1"/>
              <a:stCxn id="26" idx="3"/>
              <a:endCxn id="28" idx="0"/>
            </p:cNvCxnSpPr>
            <p:nvPr/>
          </p:nvCxnSpPr>
          <p:spPr bwMode="auto">
            <a:xfrm flipH="1">
              <a:off x="4398" y="2843"/>
              <a:ext cx="305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7"/>
            <p:cNvCxnSpPr>
              <a:cxnSpLocks noChangeShapeType="1"/>
              <a:stCxn id="28" idx="5"/>
              <a:endCxn id="27" idx="0"/>
            </p:cNvCxnSpPr>
            <p:nvPr/>
          </p:nvCxnSpPr>
          <p:spPr bwMode="auto">
            <a:xfrm>
              <a:off x="4512" y="3402"/>
              <a:ext cx="76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1" name="Oval 28"/>
            <p:cNvSpPr>
              <a:spLocks noChangeAspect="1" noChangeArrowheads="1"/>
            </p:cNvSpPr>
            <p:nvPr/>
          </p:nvSpPr>
          <p:spPr bwMode="auto">
            <a:xfrm>
              <a:off x="5088" y="3123"/>
              <a:ext cx="323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 dirty="0">
                  <a:latin typeface="Calibri" charset="0"/>
                </a:rPr>
                <a:t>58</a:t>
              </a:r>
            </a:p>
          </p:txBody>
        </p:sp>
        <p:cxnSp>
          <p:nvCxnSpPr>
            <p:cNvPr id="32" name="AutoShape 29"/>
            <p:cNvCxnSpPr>
              <a:cxnSpLocks noChangeShapeType="1"/>
              <a:stCxn id="26" idx="5"/>
              <a:endCxn id="31" idx="0"/>
            </p:cNvCxnSpPr>
            <p:nvPr/>
          </p:nvCxnSpPr>
          <p:spPr bwMode="auto">
            <a:xfrm>
              <a:off x="4933" y="2843"/>
              <a:ext cx="317" cy="2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3" name="Oval 30"/>
            <p:cNvSpPr>
              <a:spLocks noChangeAspect="1" noChangeArrowheads="1"/>
            </p:cNvSpPr>
            <p:nvPr/>
          </p:nvSpPr>
          <p:spPr bwMode="auto">
            <a:xfrm>
              <a:off x="4006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19</a:t>
              </a:r>
            </a:p>
          </p:txBody>
        </p:sp>
        <p:cxnSp>
          <p:nvCxnSpPr>
            <p:cNvPr id="34" name="AutoShape 31"/>
            <p:cNvCxnSpPr>
              <a:cxnSpLocks noChangeShapeType="1"/>
              <a:stCxn id="28" idx="3"/>
              <a:endCxn id="33" idx="0"/>
            </p:cNvCxnSpPr>
            <p:nvPr/>
          </p:nvCxnSpPr>
          <p:spPr bwMode="auto">
            <a:xfrm flipH="1">
              <a:off x="4168" y="3402"/>
              <a:ext cx="115" cy="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Oval 32"/>
            <p:cNvSpPr>
              <a:spLocks noChangeAspect="1" noChangeArrowheads="1"/>
            </p:cNvSpPr>
            <p:nvPr/>
          </p:nvSpPr>
          <p:spPr bwMode="auto">
            <a:xfrm>
              <a:off x="5292" y="3651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87</a:t>
              </a:r>
            </a:p>
          </p:txBody>
        </p:sp>
        <p:cxnSp>
          <p:nvCxnSpPr>
            <p:cNvPr id="36" name="AutoShape 33"/>
            <p:cNvCxnSpPr>
              <a:cxnSpLocks noChangeShapeType="1"/>
              <a:stCxn id="31" idx="5"/>
              <a:endCxn id="35" idx="0"/>
            </p:cNvCxnSpPr>
            <p:nvPr/>
          </p:nvCxnSpPr>
          <p:spPr bwMode="auto">
            <a:xfrm>
              <a:off x="5364" y="3419"/>
              <a:ext cx="90" cy="2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7" name="Oval 34"/>
            <p:cNvSpPr>
              <a:spLocks noChangeAspect="1" noChangeArrowheads="1"/>
            </p:cNvSpPr>
            <p:nvPr/>
          </p:nvSpPr>
          <p:spPr bwMode="auto">
            <a:xfrm>
              <a:off x="4872" y="3649"/>
              <a:ext cx="324" cy="33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zh-CN" sz="2400">
                  <a:latin typeface="Calibri" charset="0"/>
                </a:rPr>
                <a:t>40</a:t>
              </a:r>
            </a:p>
          </p:txBody>
        </p:sp>
        <p:cxnSp>
          <p:nvCxnSpPr>
            <p:cNvPr id="38" name="AutoShape 35"/>
            <p:cNvCxnSpPr>
              <a:cxnSpLocks noChangeShapeType="1"/>
              <a:stCxn id="31" idx="3"/>
              <a:endCxn id="37" idx="0"/>
            </p:cNvCxnSpPr>
            <p:nvPr/>
          </p:nvCxnSpPr>
          <p:spPr bwMode="auto">
            <a:xfrm flipH="1">
              <a:off x="5034" y="3419"/>
              <a:ext cx="10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41956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ahoma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25173</TotalTime>
  <Words>3864</Words>
  <Application>Microsoft Macintosh PowerPoint</Application>
  <PresentationFormat>On-screen Show (4:3)</PresentationFormat>
  <Paragraphs>1814</Paragraphs>
  <Slides>168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69" baseType="lpstr">
      <vt:lpstr>Default Design</vt:lpstr>
      <vt:lpstr>PowerPoint Presentation</vt:lpstr>
      <vt:lpstr>Announcements</vt:lpstr>
      <vt:lpstr>Mid Quarter Evaluations</vt:lpstr>
      <vt:lpstr>Socrative</vt:lpstr>
      <vt:lpstr>PowerPoint Presentation</vt:lpstr>
      <vt:lpstr>PowerPoint Presentation</vt:lpstr>
      <vt:lpstr>Binary Tree</vt:lpstr>
      <vt:lpstr>PowerPoint Presentation</vt:lpstr>
      <vt:lpstr>Pointers by Reference</vt:lpstr>
      <vt:lpstr>Pointers by Reference</vt:lpstr>
      <vt:lpstr>Pointers by Reference</vt:lpstr>
      <vt:lpstr>Pointers by Reference</vt:lpstr>
      <vt:lpstr>Pointers by Reference</vt:lpstr>
      <vt:lpstr>Pointers by Reference</vt:lpstr>
      <vt:lpstr>Pointers by Reference</vt:lpstr>
      <vt:lpstr>Pointers by Reference</vt:lpstr>
      <vt:lpstr>PowerPoint Presentation</vt:lpstr>
      <vt:lpstr>Pointers by Reference</vt:lpstr>
      <vt:lpstr>PowerPoint Presentation</vt:lpstr>
      <vt:lpstr>Add Random Leaf</vt:lpstr>
      <vt:lpstr>Add Random Leaf</vt:lpstr>
      <vt:lpstr>Add Random Leaf</vt:lpstr>
      <vt:lpstr>Add Random Leaf</vt:lpstr>
      <vt:lpstr>Add Random Leaf</vt:lpstr>
      <vt:lpstr>Pensive</vt:lpstr>
      <vt:lpstr>Pensive</vt:lpstr>
      <vt:lpstr>PowerPoint Presentation</vt:lpstr>
      <vt:lpstr>PowerPoint Presentation</vt:lpstr>
      <vt:lpstr>PowerPoint Presentation</vt:lpstr>
      <vt:lpstr>Talked About the Others</vt:lpstr>
      <vt:lpstr>Talked About the Others</vt:lpstr>
      <vt:lpstr>Talked About the Others</vt:lpstr>
      <vt:lpstr>PowerPoint Presentation</vt:lpstr>
      <vt:lpstr>HashMap</vt:lpstr>
      <vt:lpstr>PowerPoint Presentation</vt:lpstr>
      <vt:lpstr>Iteration</vt:lpstr>
      <vt:lpstr>Iteration</vt:lpstr>
      <vt:lpstr>Iteration</vt:lpstr>
      <vt:lpstr>Iteration</vt:lpstr>
      <vt:lpstr>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Search Tree</vt:lpstr>
      <vt:lpstr>Binary Search Tree</vt:lpstr>
      <vt:lpstr>Binary Search Tree</vt:lpstr>
      <vt:lpstr>Binary Search Tree</vt:lpstr>
      <vt:lpstr>Like a Pensive</vt:lpstr>
      <vt:lpstr>BST examples</vt:lpstr>
      <vt:lpstr>BST examples</vt:lpstr>
      <vt:lpstr>Searching a BST</vt:lpstr>
      <vt:lpstr>PowerPoint Presentation</vt:lpstr>
      <vt:lpstr>Searching a BST</vt:lpstr>
      <vt:lpstr>Searching a BST</vt:lpstr>
      <vt:lpstr>Searching a BST</vt:lpstr>
      <vt:lpstr>Searching a BST</vt:lpstr>
      <vt:lpstr>Searching a BST</vt:lpstr>
      <vt:lpstr>Searching a BST</vt:lpstr>
      <vt:lpstr>Contains Algorithm</vt:lpstr>
      <vt:lpstr>PowerPoint Presentation</vt:lpstr>
      <vt:lpstr>Searching a BST</vt:lpstr>
      <vt:lpstr>Searching a BST</vt:lpstr>
      <vt:lpstr>Contains Big O</vt:lpstr>
      <vt:lpstr>Unbalance</vt:lpstr>
      <vt:lpstr>Add</vt:lpstr>
      <vt:lpstr>Add</vt:lpstr>
      <vt:lpstr>Balanced Add and Remove</vt:lpstr>
      <vt:lpstr>PowerPoint Presentation</vt:lpstr>
      <vt:lpstr>Illustrating AVL</vt:lpstr>
      <vt:lpstr>Illustrating AVL</vt:lpstr>
      <vt:lpstr>Illustrating AVL</vt:lpstr>
      <vt:lpstr>Illustrating AVL</vt:lpstr>
      <vt:lpstr>Illustrating AVL</vt:lpstr>
      <vt:lpstr>Illustrating AVL</vt:lpstr>
      <vt:lpstr>Illustrating AVL</vt:lpstr>
      <vt:lpstr>Illustrating AVL</vt:lpstr>
      <vt:lpstr>Illustrating AVL</vt:lpstr>
      <vt:lpstr>Illustrating AVL</vt:lpstr>
      <vt:lpstr>Illustrating AVL</vt:lpstr>
      <vt:lpstr>Illustrating AVL</vt:lpstr>
      <vt:lpstr>Illustrating AVL</vt:lpstr>
      <vt:lpstr>Illustrating AVL</vt:lpstr>
      <vt:lpstr>Illustrating AVL</vt:lpstr>
      <vt:lpstr>Illustrating AVL</vt:lpstr>
      <vt:lpstr>PowerPoint Presentation</vt:lpstr>
      <vt:lpstr>Binary Search Tree Big O</vt:lpstr>
      <vt:lpstr>Log n</vt:lpstr>
      <vt:lpstr>PowerPoint Presentation</vt:lpstr>
      <vt:lpstr>PowerPoint Presentation</vt:lpstr>
      <vt:lpstr>PowerPoint Presentation</vt:lpstr>
      <vt:lpstr>Tree Traversal</vt:lpstr>
      <vt:lpstr>Tree Traversal</vt:lpstr>
      <vt:lpstr>Tree Traversal</vt:lpstr>
      <vt:lpstr>Tree Traversal</vt:lpstr>
      <vt:lpstr>Tree Traversal</vt:lpstr>
      <vt:lpstr>Tree Traversal</vt:lpstr>
      <vt:lpstr>Tree Traversal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</vt:lpstr>
      <vt:lpstr>Actual Vector</vt:lpstr>
      <vt:lpstr>Actual Vector</vt:lpstr>
      <vt:lpstr>PowerPoint Presentation</vt:lpstr>
      <vt:lpstr>Vector</vt:lpstr>
      <vt:lpstr>PowerPoint Presentation</vt:lpstr>
      <vt:lpstr>PowerPoint Presentation</vt:lpstr>
      <vt:lpstr>Stack Push</vt:lpstr>
      <vt:lpstr>Stack Pop</vt:lpstr>
      <vt:lpstr>PowerPoint Presentation</vt:lpstr>
      <vt:lpstr>Queue</vt:lpstr>
      <vt:lpstr>Queue Enqueue</vt:lpstr>
      <vt:lpstr>Queue Dequeue</vt:lpstr>
      <vt:lpstr>Queue Dequeue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HashMap</vt:lpstr>
      <vt:lpstr>PowerPoint Presentation</vt:lpstr>
      <vt:lpstr>PowerPoint Presentation</vt:lpstr>
      <vt:lpstr>PowerPoint Presentation</vt:lpstr>
      <vt:lpstr>Sets and Maps</vt:lpstr>
      <vt:lpstr>PowerPoint Presentation</vt:lpstr>
      <vt:lpstr>Main CS Collections</vt:lpstr>
      <vt:lpstr>Main CS Collections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YikYak</vt:lpstr>
      <vt:lpstr>Newsfeed?</vt:lpstr>
      <vt:lpstr>Newsfeed?</vt:lpstr>
      <vt:lpstr>Priority Based with Iteration</vt:lpstr>
      <vt:lpstr>BST that Allows Duplicates?</vt:lpstr>
      <vt:lpstr>Linked List?</vt:lpstr>
      <vt:lpstr>Linked List?</vt:lpstr>
      <vt:lpstr>Linked List?</vt:lpstr>
      <vt:lpstr>Linked List?</vt:lpstr>
      <vt:lpstr>Yakray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Supervised Machine Learning</vt:lpstr>
      <vt:lpstr>Supervised Machine Learning</vt:lpstr>
      <vt:lpstr>Supervised Machine Learning</vt:lpstr>
      <vt:lpstr>Random Forest</vt:lpstr>
      <vt:lpstr>Random Forest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106B Lecture Slides</dc:title>
  <dc:creator/>
  <cp:keywords/>
  <dc:description/>
  <cp:lastModifiedBy>Chris Piech</cp:lastModifiedBy>
  <cp:revision>727</cp:revision>
  <dcterms:created xsi:type="dcterms:W3CDTF">2008-06-28T20:57:21Z</dcterms:created>
  <dcterms:modified xsi:type="dcterms:W3CDTF">2016-02-24T18:57:01Z</dcterms:modified>
</cp:coreProperties>
</file>